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256" r:id="rId2"/>
    <p:sldId id="260" r:id="rId3"/>
    <p:sldId id="261" r:id="rId4"/>
    <p:sldId id="262" r:id="rId5"/>
    <p:sldId id="269" r:id="rId6"/>
    <p:sldId id="270" r:id="rId7"/>
    <p:sldId id="264" r:id="rId8"/>
    <p:sldId id="271" r:id="rId9"/>
    <p:sldId id="265" r:id="rId10"/>
    <p:sldId id="266" r:id="rId11"/>
    <p:sldId id="272" r:id="rId12"/>
    <p:sldId id="275" r:id="rId13"/>
    <p:sldId id="279" r:id="rId14"/>
    <p:sldId id="280"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Del Pilar Rojas Torres" initials="PDPRT" lastIdx="9" clrIdx="0">
    <p:extLst>
      <p:ext uri="{19B8F6BF-5375-455C-9EA6-DF929625EA0E}">
        <p15:presenceInfo xmlns:p15="http://schemas.microsoft.com/office/powerpoint/2012/main" userId="Patricia Del Pilar Rojas Tor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00"/>
    <a:srgbClr val="7DE411"/>
    <a:srgbClr val="00AF00"/>
    <a:srgbClr val="991D7F"/>
    <a:srgbClr val="B3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autoAdjust="0"/>
    <p:restoredTop sz="94291" autoAdjust="0"/>
  </p:normalViewPr>
  <p:slideViewPr>
    <p:cSldViewPr snapToGrid="0" snapToObjects="1">
      <p:cViewPr varScale="1">
        <p:scale>
          <a:sx n="73" d="100"/>
          <a:sy n="73" d="100"/>
        </p:scale>
        <p:origin x="2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Usuarios\lgutierrez\Escritorio\GESTI&#211;N%20DOCUMENTA_%20A.C\ATENCI&#211;N%20AL%20CUIDADANO\INFORMES\PQRS\TRIMESTRAL\tablas%20para%20Diapositivas%20Informe%201%20semest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Usuarios\lgutierrez\Escritorio\GESTI&#211;N%20DOCUMENTA_%20A.C\ATENCI&#211;N%20AL%20CUIDADANO\INFORMES\PQRS\TRIMESTRAL\tablas%20para%20Diapositivas%20Informe%201%20semestr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D:\Usuarios\lgutierrez\Escritorio\GESTI&#211;N%20DOCUMENTA_%20A.C\ATENCI&#211;N%20AL%20CUIDADANO\INFORMES\PQRS\tablas%20para%20Diapositivas%20Informe%201%20semest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Usuarios\lgutierrez\Escritorio\GESTI&#211;N%20DOCUMENTA_%20A.C\ATENCI&#211;N%20AL%20CUIDADANO\INFORMES\PQRS\TRIMESTRAL\tablas%20para%20Diapositivas%20Informe%201%20semestr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4_ATENCI&#211;N%20AL%20CUIDADANO\INFORMES\SATISFACCI&#211;N\Informe_Satisfacci&#243;n_2021_III\An&#225;lisis_encuesta_Interna_Externa_II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4_ATENCI&#211;N%20AL%20CUIDADANO\7_INFORMES\SATISFACCI&#211;N\Informe_Satisfacci&#243;n_2021_III\An&#225;lisis_encuesta_Interna_Externa_III.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2021719143592"/>
          <c:y val="3.4264808452581785E-2"/>
          <c:w val="0.85345938669881249"/>
          <c:h val="0.8154560900147042"/>
        </c:manualLayout>
      </c:layout>
      <c:lineChart>
        <c:grouping val="stacked"/>
        <c:varyColors val="0"/>
        <c:ser>
          <c:idx val="0"/>
          <c:order val="0"/>
          <c:spPr>
            <a:ln w="28575" cap="rnd">
              <a:solidFill>
                <a:srgbClr val="99CC00"/>
              </a:solidFill>
              <a:round/>
            </a:ln>
            <a:effectLst/>
          </c:spPr>
          <c:marker>
            <c:symbol val="circle"/>
            <c:size val="9"/>
            <c:spPr>
              <a:solidFill>
                <a:srgbClr val="004C00"/>
              </a:solidFill>
              <a:ln w="9525">
                <a:solidFill>
                  <a:srgbClr val="99CC00"/>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15:layout>
                    <c:manualLayout>
                      <c:w val="9.9009025651451033E-2"/>
                      <c:h val="0.14560199196306306"/>
                    </c:manualLayout>
                  </c15:layout>
                </c:ext>
                <c:ext xmlns:c16="http://schemas.microsoft.com/office/drawing/2014/chart" uri="{C3380CC4-5D6E-409C-BE32-E72D297353CC}">
                  <c16:uniqueId val="{00000001-9562-4BE3-8046-DC14B048EA49}"/>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9.1278926624013157E-2"/>
                      <c:h val="0.16565170894631001"/>
                    </c:manualLayout>
                  </c15:layout>
                </c:ext>
                <c:ext xmlns:c16="http://schemas.microsoft.com/office/drawing/2014/chart" uri="{C3380CC4-5D6E-409C-BE32-E72D297353CC}">
                  <c16:uniqueId val="{00000002-9562-4BE3-8046-DC14B048EA49}"/>
                </c:ext>
              </c:extLst>
            </c:dLbl>
            <c:dLbl>
              <c:idx val="2"/>
              <c:dLblPos val="t"/>
              <c:showLegendKey val="0"/>
              <c:showVal val="1"/>
              <c:showCatName val="0"/>
              <c:showSerName val="0"/>
              <c:showPercent val="0"/>
              <c:showBubbleSize val="0"/>
              <c:extLst>
                <c:ext xmlns:c15="http://schemas.microsoft.com/office/drawing/2012/chart" uri="{CE6537A1-D6FC-4f65-9D91-7224C49458BB}">
                  <c15:layout>
                    <c:manualLayout>
                      <c:w val="8.7413877110294205E-2"/>
                      <c:h val="0.14961193535971246"/>
                    </c:manualLayout>
                  </c15:layout>
                </c:ext>
                <c:ext xmlns:c16="http://schemas.microsoft.com/office/drawing/2014/chart" uri="{C3380CC4-5D6E-409C-BE32-E72D297353CC}">
                  <c16:uniqueId val="{00000003-9562-4BE3-8046-DC14B048EA49}"/>
                </c:ext>
              </c:extLst>
            </c:dLbl>
            <c:dLbl>
              <c:idx val="3"/>
              <c:dLblPos val="t"/>
              <c:showLegendKey val="0"/>
              <c:showVal val="1"/>
              <c:showCatName val="0"/>
              <c:showSerName val="0"/>
              <c:showPercent val="0"/>
              <c:showBubbleSize val="0"/>
              <c:extLst>
                <c:ext xmlns:c15="http://schemas.microsoft.com/office/drawing/2012/chart" uri="{CE6537A1-D6FC-4f65-9D91-7224C49458BB}">
                  <c15:layout>
                    <c:manualLayout>
                      <c:w val="9.1278926624013157E-2"/>
                      <c:h val="0.13758210516976424"/>
                    </c:manualLayout>
                  </c15:layout>
                </c:ext>
                <c:ext xmlns:c16="http://schemas.microsoft.com/office/drawing/2014/chart" uri="{C3380CC4-5D6E-409C-BE32-E72D297353CC}">
                  <c16:uniqueId val="{00000004-9562-4BE3-8046-DC14B048EA49}"/>
                </c:ext>
              </c:extLst>
            </c:dLbl>
            <c:dLbl>
              <c:idx val="4"/>
              <c:dLblPos val="t"/>
              <c:showLegendKey val="0"/>
              <c:showVal val="1"/>
              <c:showCatName val="0"/>
              <c:showSerName val="0"/>
              <c:showPercent val="0"/>
              <c:showBubbleSize val="0"/>
              <c:extLst>
                <c:ext xmlns:c15="http://schemas.microsoft.com/office/drawing/2012/chart" uri="{CE6537A1-D6FC-4f65-9D91-7224C49458BB}">
                  <c15:layout>
                    <c:manualLayout>
                      <c:w val="0.1009415504083105"/>
                      <c:h val="0.16966165234295941"/>
                    </c:manualLayout>
                  </c15:layout>
                </c:ext>
                <c:ext xmlns:c16="http://schemas.microsoft.com/office/drawing/2014/chart" uri="{C3380CC4-5D6E-409C-BE32-E72D297353CC}">
                  <c16:uniqueId val="{00000005-9562-4BE3-8046-DC14B048EA49}"/>
                </c:ext>
              </c:extLst>
            </c:dLbl>
            <c:dLbl>
              <c:idx val="5"/>
              <c:dLblPos val="t"/>
              <c:showLegendKey val="0"/>
              <c:showVal val="1"/>
              <c:showCatName val="0"/>
              <c:showSerName val="0"/>
              <c:showPercent val="0"/>
              <c:showBubbleSize val="0"/>
              <c:extLst>
                <c:ext xmlns:c15="http://schemas.microsoft.com/office/drawing/2012/chart" uri="{CE6537A1-D6FC-4f65-9D91-7224C49458BB}">
                  <c15:layout>
                    <c:manualLayout>
                      <c:w val="8.7413877110294205E-2"/>
                      <c:h val="0.16966165234295941"/>
                    </c:manualLayout>
                  </c15:layout>
                </c:ext>
                <c:ext xmlns:c16="http://schemas.microsoft.com/office/drawing/2014/chart" uri="{C3380CC4-5D6E-409C-BE32-E72D297353CC}">
                  <c16:uniqueId val="{00000006-9562-4BE3-8046-DC14B048EA49}"/>
                </c:ext>
              </c:extLst>
            </c:dLbl>
            <c:dLbl>
              <c:idx val="6"/>
              <c:dLblPos val="t"/>
              <c:showLegendKey val="0"/>
              <c:showVal val="1"/>
              <c:showCatName val="0"/>
              <c:showSerName val="0"/>
              <c:showPercent val="0"/>
              <c:showBubbleSize val="0"/>
              <c:extLst>
                <c:ext xmlns:c15="http://schemas.microsoft.com/office/drawing/2012/chart" uri="{CE6537A1-D6FC-4f65-9D91-7224C49458BB}">
                  <c15:layout>
                    <c:manualLayout>
                      <c:w val="0.11455139405031929"/>
                      <c:h val="0.12956221837646548"/>
                    </c:manualLayout>
                  </c15:layout>
                </c:ext>
                <c:ext xmlns:c16="http://schemas.microsoft.com/office/drawing/2014/chart" uri="{C3380CC4-5D6E-409C-BE32-E72D297353CC}">
                  <c16:uniqueId val="{00000007-9562-4BE3-8046-DC14B048EA49}"/>
                </c:ext>
              </c:extLst>
            </c:dLbl>
            <c:spPr>
              <a:solidFill>
                <a:sysClr val="window" lastClr="FFFFFF"/>
              </a:solidFill>
              <a:ln>
                <a:solidFill>
                  <a:srgbClr val="006E00"/>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tx1"/>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Laura!$B$36:$B$42</c:f>
              <c:strCache>
                <c:ptCount val="7"/>
                <c:pt idx="0">
                  <c:v>I 2020</c:v>
                </c:pt>
                <c:pt idx="1">
                  <c:v>II 2020</c:v>
                </c:pt>
                <c:pt idx="2">
                  <c:v>III 2020</c:v>
                </c:pt>
                <c:pt idx="3">
                  <c:v>IV 2020</c:v>
                </c:pt>
                <c:pt idx="4">
                  <c:v>I 2021</c:v>
                </c:pt>
                <c:pt idx="5">
                  <c:v>II 2021</c:v>
                </c:pt>
                <c:pt idx="6">
                  <c:v>III 2021</c:v>
                </c:pt>
              </c:strCache>
            </c:strRef>
          </c:cat>
          <c:val>
            <c:numRef>
              <c:f>Laura!$C$36:$C$42</c:f>
              <c:numCache>
                <c:formatCode>_-* #,##0_-;\-* #,##0_-;_-* "-"??_-;_-@_-</c:formatCode>
                <c:ptCount val="7"/>
                <c:pt idx="0">
                  <c:v>7064</c:v>
                </c:pt>
                <c:pt idx="1">
                  <c:v>3351</c:v>
                </c:pt>
                <c:pt idx="2">
                  <c:v>7285</c:v>
                </c:pt>
                <c:pt idx="3">
                  <c:v>8526</c:v>
                </c:pt>
                <c:pt idx="4">
                  <c:v>8321</c:v>
                </c:pt>
                <c:pt idx="5">
                  <c:v>7725</c:v>
                </c:pt>
                <c:pt idx="6">
                  <c:v>10446</c:v>
                </c:pt>
              </c:numCache>
            </c:numRef>
          </c:val>
          <c:smooth val="0"/>
          <c:extLst>
            <c:ext xmlns:c16="http://schemas.microsoft.com/office/drawing/2014/chart" uri="{C3380CC4-5D6E-409C-BE32-E72D297353CC}">
              <c16:uniqueId val="{00000000-9562-4BE3-8046-DC14B048EA49}"/>
            </c:ext>
          </c:extLst>
        </c:ser>
        <c:dLbls>
          <c:dLblPos val="t"/>
          <c:showLegendKey val="0"/>
          <c:showVal val="1"/>
          <c:showCatName val="0"/>
          <c:showSerName val="0"/>
          <c:showPercent val="0"/>
          <c:showBubbleSize val="0"/>
        </c:dLbls>
        <c:marker val="1"/>
        <c:smooth val="0"/>
        <c:axId val="1706050416"/>
        <c:axId val="1706050960"/>
      </c:lineChart>
      <c:catAx>
        <c:axId val="1706050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706050960"/>
        <c:crosses val="autoZero"/>
        <c:auto val="1"/>
        <c:lblAlgn val="ctr"/>
        <c:lblOffset val="100"/>
        <c:noMultiLvlLbl val="0"/>
      </c:catAx>
      <c:valAx>
        <c:axId val="1706050960"/>
        <c:scaling>
          <c:orientation val="minMax"/>
        </c:scaling>
        <c:delete val="0"/>
        <c:axPos val="l"/>
        <c:majorGridlines>
          <c:spPr>
            <a:ln w="9525" cap="flat" cmpd="sng" algn="ctr">
              <a:no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706050416"/>
        <c:crosses val="autoZero"/>
        <c:crossBetween val="between"/>
      </c:valAx>
      <c:spPr>
        <a:noFill/>
        <a:ln>
          <a:noFill/>
        </a:ln>
        <a:effectLst/>
      </c:spPr>
    </c:plotArea>
    <c:plotVisOnly val="1"/>
    <c:dispBlanksAs val="zero"/>
    <c:showDLblsOverMax val="0"/>
  </c:chart>
  <c:spPr>
    <a:noFill/>
    <a:ln w="9525" cap="flat" cmpd="sng" algn="ctr">
      <a:noFill/>
      <a:round/>
    </a:ln>
    <a:effectLst/>
  </c:spPr>
  <c:txPr>
    <a:bodyPr/>
    <a:lstStyle/>
    <a:p>
      <a:pPr>
        <a:defRPr sz="1400">
          <a:solidFill>
            <a:schemeClr val="tx1"/>
          </a:solidFill>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28575" cap="rnd">
              <a:solidFill>
                <a:srgbClr val="99CC00"/>
              </a:solidFill>
              <a:round/>
            </a:ln>
            <a:effectLst/>
          </c:spPr>
          <c:marker>
            <c:symbol val="circle"/>
            <c:size val="9"/>
            <c:spPr>
              <a:solidFill>
                <a:srgbClr val="004C00"/>
              </a:solidFill>
              <a:ln w="9525">
                <a:solidFill>
                  <a:srgbClr val="99CC00"/>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15:layout>
                    <c:manualLayout>
                      <c:w val="4.8953854254158886E-2"/>
                      <c:h val="0.11110033653536712"/>
                    </c:manualLayout>
                  </c15:layout>
                </c:ext>
                <c:ext xmlns:c16="http://schemas.microsoft.com/office/drawing/2014/chart" uri="{C3380CC4-5D6E-409C-BE32-E72D297353CC}">
                  <c16:uniqueId val="{0000000D-DE7F-4D08-951C-746BAC9E0D91}"/>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4.3776302447300325E-2"/>
                      <c:h val="0.11110033653536712"/>
                    </c:manualLayout>
                  </c15:layout>
                </c:ext>
                <c:ext xmlns:c16="http://schemas.microsoft.com/office/drawing/2014/chart" uri="{C3380CC4-5D6E-409C-BE32-E72D297353CC}">
                  <c16:uniqueId val="{0000000C-DE7F-4D08-951C-746BAC9E0D91}"/>
                </c:ext>
              </c:extLst>
            </c:dLbl>
            <c:dLbl>
              <c:idx val="2"/>
              <c:dLblPos val="t"/>
              <c:showLegendKey val="0"/>
              <c:showVal val="1"/>
              <c:showCatName val="0"/>
              <c:showSerName val="0"/>
              <c:showPercent val="0"/>
              <c:showBubbleSize val="0"/>
              <c:extLst>
                <c:ext xmlns:c15="http://schemas.microsoft.com/office/drawing/2012/chart" uri="{CE6537A1-D6FC-4f65-9D91-7224C49458BB}">
                  <c15:layout>
                    <c:manualLayout>
                      <c:w val="5.0248242205873532E-2"/>
                      <c:h val="0.11470131316559587"/>
                    </c:manualLayout>
                  </c15:layout>
                </c:ext>
                <c:ext xmlns:c16="http://schemas.microsoft.com/office/drawing/2014/chart" uri="{C3380CC4-5D6E-409C-BE32-E72D297353CC}">
                  <c16:uniqueId val="{0000000B-DE7F-4D08-951C-746BAC9E0D91}"/>
                </c:ext>
              </c:extLst>
            </c:dLbl>
            <c:dLbl>
              <c:idx val="3"/>
              <c:dLblPos val="t"/>
              <c:showLegendKey val="0"/>
              <c:showVal val="1"/>
              <c:showCatName val="0"/>
              <c:showSerName val="0"/>
              <c:showPercent val="0"/>
              <c:showBubbleSize val="0"/>
              <c:extLst>
                <c:ext xmlns:c15="http://schemas.microsoft.com/office/drawing/2012/chart" uri="{CE6537A1-D6FC-4f65-9D91-7224C49458BB}">
                  <c15:layout>
                    <c:manualLayout>
                      <c:w val="4.6365078350729609E-2"/>
                      <c:h val="0.10389838327490962"/>
                    </c:manualLayout>
                  </c15:layout>
                </c:ext>
                <c:ext xmlns:c16="http://schemas.microsoft.com/office/drawing/2014/chart" uri="{C3380CC4-5D6E-409C-BE32-E72D297353CC}">
                  <c16:uniqueId val="{0000000A-DE7F-4D08-951C-746BAC9E0D91}"/>
                </c:ext>
              </c:extLst>
            </c:dLbl>
            <c:dLbl>
              <c:idx val="4"/>
              <c:dLblPos val="t"/>
              <c:showLegendKey val="0"/>
              <c:showVal val="1"/>
              <c:showCatName val="0"/>
              <c:showSerName val="0"/>
              <c:showPercent val="0"/>
              <c:showBubbleSize val="0"/>
              <c:extLst>
                <c:ext xmlns:c15="http://schemas.microsoft.com/office/drawing/2012/chart" uri="{CE6537A1-D6FC-4f65-9D91-7224C49458BB}">
                  <c15:layout>
                    <c:manualLayout>
                      <c:w val="4.5070690399014963E-2"/>
                      <c:h val="0.10389838327490962"/>
                    </c:manualLayout>
                  </c15:layout>
                </c:ext>
                <c:ext xmlns:c16="http://schemas.microsoft.com/office/drawing/2014/chart" uri="{C3380CC4-5D6E-409C-BE32-E72D297353CC}">
                  <c16:uniqueId val="{00000009-DE7F-4D08-951C-746BAC9E0D91}"/>
                </c:ext>
              </c:extLst>
            </c:dLbl>
            <c:dLbl>
              <c:idx val="5"/>
              <c:dLblPos val="t"/>
              <c:showLegendKey val="0"/>
              <c:showVal val="1"/>
              <c:showCatName val="0"/>
              <c:showSerName val="0"/>
              <c:showPercent val="0"/>
              <c:showBubbleSize val="0"/>
              <c:extLst>
                <c:ext xmlns:c15="http://schemas.microsoft.com/office/drawing/2012/chart" uri="{CE6537A1-D6FC-4f65-9D91-7224C49458BB}">
                  <c15:layout>
                    <c:manualLayout>
                      <c:w val="4.5070690399014963E-2"/>
                      <c:h val="9.3095453384223356E-2"/>
                    </c:manualLayout>
                  </c15:layout>
                </c:ext>
                <c:ext xmlns:c16="http://schemas.microsoft.com/office/drawing/2014/chart" uri="{C3380CC4-5D6E-409C-BE32-E72D297353CC}">
                  <c16:uniqueId val="{00000008-DE7F-4D08-951C-746BAC9E0D91}"/>
                </c:ext>
              </c:extLst>
            </c:dLbl>
            <c:dLbl>
              <c:idx val="6"/>
              <c:dLblPos val="t"/>
              <c:showLegendKey val="0"/>
              <c:showVal val="1"/>
              <c:showCatName val="0"/>
              <c:showSerName val="0"/>
              <c:showPercent val="0"/>
              <c:showBubbleSize val="0"/>
              <c:extLst>
                <c:ext xmlns:c15="http://schemas.microsoft.com/office/drawing/2012/chart" uri="{CE6537A1-D6FC-4f65-9D91-7224C49458BB}">
                  <c15:layout>
                    <c:manualLayout>
                      <c:w val="4.6365078350729609E-2"/>
                      <c:h val="0.10029740664468084"/>
                    </c:manualLayout>
                  </c15:layout>
                </c:ext>
                <c:ext xmlns:c16="http://schemas.microsoft.com/office/drawing/2014/chart" uri="{C3380CC4-5D6E-409C-BE32-E72D297353CC}">
                  <c16:uniqueId val="{00000007-DE7F-4D08-951C-746BAC9E0D91}"/>
                </c:ext>
              </c:extLst>
            </c:dLbl>
            <c:dLbl>
              <c:idx val="7"/>
              <c:dLblPos val="t"/>
              <c:showLegendKey val="0"/>
              <c:showVal val="1"/>
              <c:showCatName val="0"/>
              <c:showSerName val="0"/>
              <c:showPercent val="0"/>
              <c:showBubbleSize val="0"/>
              <c:extLst>
                <c:ext xmlns:c15="http://schemas.microsoft.com/office/drawing/2012/chart" uri="{CE6537A1-D6FC-4f65-9D91-7224C49458BB}">
                  <c15:layout>
                    <c:manualLayout>
                      <c:w val="4.5070690399014963E-2"/>
                      <c:h val="0.10389838327490962"/>
                    </c:manualLayout>
                  </c15:layout>
                </c:ext>
                <c:ext xmlns:c16="http://schemas.microsoft.com/office/drawing/2014/chart" uri="{C3380CC4-5D6E-409C-BE32-E72D297353CC}">
                  <c16:uniqueId val="{00000006-DE7F-4D08-951C-746BAC9E0D91}"/>
                </c:ext>
              </c:extLst>
            </c:dLbl>
            <c:dLbl>
              <c:idx val="8"/>
              <c:dLblPos val="t"/>
              <c:showLegendKey val="0"/>
              <c:showVal val="1"/>
              <c:showCatName val="0"/>
              <c:showSerName val="0"/>
              <c:showPercent val="0"/>
              <c:showBubbleSize val="0"/>
              <c:extLst>
                <c:ext xmlns:c15="http://schemas.microsoft.com/office/drawing/2012/chart" uri="{CE6537A1-D6FC-4f65-9D91-7224C49458BB}">
                  <c15:layout>
                    <c:manualLayout>
                      <c:w val="5.1542630157588178E-2"/>
                      <c:h val="0.11110033653536712"/>
                    </c:manualLayout>
                  </c15:layout>
                </c:ext>
                <c:ext xmlns:c16="http://schemas.microsoft.com/office/drawing/2014/chart" uri="{C3380CC4-5D6E-409C-BE32-E72D297353CC}">
                  <c16:uniqueId val="{00000005-DE7F-4D08-951C-746BAC9E0D91}"/>
                </c:ext>
              </c:extLst>
            </c:dLbl>
            <c:dLbl>
              <c:idx val="9"/>
              <c:dLblPos val="t"/>
              <c:showLegendKey val="0"/>
              <c:showVal val="1"/>
              <c:showCatName val="0"/>
              <c:showSerName val="0"/>
              <c:showPercent val="0"/>
              <c:showBubbleSize val="0"/>
              <c:extLst>
                <c:ext xmlns:c15="http://schemas.microsoft.com/office/drawing/2012/chart" uri="{CE6537A1-D6FC-4f65-9D91-7224C49458BB}">
                  <c15:layout>
                    <c:manualLayout>
                      <c:w val="5.1542630157588178E-2"/>
                      <c:h val="0.10389838327490962"/>
                    </c:manualLayout>
                  </c15:layout>
                </c:ext>
                <c:ext xmlns:c16="http://schemas.microsoft.com/office/drawing/2014/chart" uri="{C3380CC4-5D6E-409C-BE32-E72D297353CC}">
                  <c16:uniqueId val="{00000004-DE7F-4D08-951C-746BAC9E0D91}"/>
                </c:ext>
              </c:extLst>
            </c:dLbl>
            <c:dLbl>
              <c:idx val="10"/>
              <c:dLblPos val="t"/>
              <c:showLegendKey val="0"/>
              <c:showVal val="1"/>
              <c:showCatName val="0"/>
              <c:showSerName val="0"/>
              <c:showPercent val="0"/>
              <c:showBubbleSize val="0"/>
              <c:extLst>
                <c:ext xmlns:c15="http://schemas.microsoft.com/office/drawing/2012/chart" uri="{CE6537A1-D6FC-4f65-9D91-7224C49458BB}">
                  <c15:layout>
                    <c:manualLayout>
                      <c:w val="4.5070690399014963E-2"/>
                      <c:h val="0.10389838327490962"/>
                    </c:manualLayout>
                  </c15:layout>
                </c:ext>
                <c:ext xmlns:c16="http://schemas.microsoft.com/office/drawing/2014/chart" uri="{C3380CC4-5D6E-409C-BE32-E72D297353CC}">
                  <c16:uniqueId val="{00000002-DE7F-4D08-951C-746BAC9E0D91}"/>
                </c:ext>
              </c:extLst>
            </c:dLbl>
            <c:dLbl>
              <c:idx val="11"/>
              <c:layout>
                <c:manualLayout>
                  <c:x val="-4.1080051575754353E-2"/>
                  <c:y val="-9.572912829996192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3927667359011326E-2"/>
                      <c:h val="0.11460802802297025"/>
                    </c:manualLayout>
                  </c15:layout>
                </c:ext>
                <c:ext xmlns:c16="http://schemas.microsoft.com/office/drawing/2014/chart" uri="{C3380CC4-5D6E-409C-BE32-E72D297353CC}">
                  <c16:uniqueId val="{00000000-DE7F-4D08-951C-746BAC9E0D91}"/>
                </c:ext>
              </c:extLst>
            </c:dLbl>
            <c:dLbl>
              <c:idx val="12"/>
              <c:dLblPos val="t"/>
              <c:showLegendKey val="0"/>
              <c:showVal val="1"/>
              <c:showCatName val="0"/>
              <c:showSerName val="0"/>
              <c:showPercent val="0"/>
              <c:showBubbleSize val="0"/>
              <c:extLst>
                <c:ext xmlns:c15="http://schemas.microsoft.com/office/drawing/2012/chart" uri="{CE6537A1-D6FC-4f65-9D91-7224C49458BB}">
                  <c15:layout>
                    <c:manualLayout>
                      <c:w val="4.2481914495585686E-2"/>
                      <c:h val="9.3095453384223356E-2"/>
                    </c:manualLayout>
                  </c15:layout>
                </c:ext>
                <c:ext xmlns:c16="http://schemas.microsoft.com/office/drawing/2014/chart" uri="{C3380CC4-5D6E-409C-BE32-E72D297353CC}">
                  <c16:uniqueId val="{00000003-DE7F-4D08-951C-746BAC9E0D91}"/>
                </c:ext>
              </c:extLst>
            </c:dLbl>
            <c:dLbl>
              <c:idx val="13"/>
              <c:dLblPos val="t"/>
              <c:showLegendKey val="0"/>
              <c:showVal val="1"/>
              <c:showCatName val="0"/>
              <c:showSerName val="0"/>
              <c:showPercent val="0"/>
              <c:showBubbleSize val="0"/>
              <c:extLst>
                <c:ext xmlns:c15="http://schemas.microsoft.com/office/drawing/2012/chart" uri="{CE6537A1-D6FC-4f65-9D91-7224C49458BB}">
                  <c15:layout>
                    <c:manualLayout>
                      <c:w val="5.1542630157588178E-2"/>
                      <c:h val="7.5090570233079593E-2"/>
                    </c:manualLayout>
                  </c15:layout>
                </c:ext>
                <c:ext xmlns:c16="http://schemas.microsoft.com/office/drawing/2014/chart" uri="{C3380CC4-5D6E-409C-BE32-E72D297353CC}">
                  <c16:uniqueId val="{0000000F-DE7F-4D08-951C-746BAC9E0D91}"/>
                </c:ext>
              </c:extLst>
            </c:dLbl>
            <c:dLbl>
              <c:idx val="14"/>
              <c:dLblPos val="t"/>
              <c:showLegendKey val="0"/>
              <c:showVal val="1"/>
              <c:showCatName val="0"/>
              <c:showSerName val="0"/>
              <c:showPercent val="0"/>
              <c:showBubbleSize val="0"/>
              <c:extLst>
                <c:ext xmlns:c15="http://schemas.microsoft.com/office/drawing/2012/chart" uri="{CE6537A1-D6FC-4f65-9D91-7224C49458BB}">
                  <c15:layout>
                    <c:manualLayout>
                      <c:w val="4.5070690399014963E-2"/>
                      <c:h val="0.10029740664468084"/>
                    </c:manualLayout>
                  </c15:layout>
                </c:ext>
                <c:ext xmlns:c16="http://schemas.microsoft.com/office/drawing/2014/chart" uri="{C3380CC4-5D6E-409C-BE32-E72D297353CC}">
                  <c16:uniqueId val="{0000000E-DE7F-4D08-951C-746BAC9E0D91}"/>
                </c:ext>
              </c:extLst>
            </c:dLbl>
            <c:spPr>
              <a:solidFill>
                <a:sysClr val="window" lastClr="FFFFFF"/>
              </a:solidFill>
              <a:ln>
                <a:solidFill>
                  <a:srgbClr val="006E00"/>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ysClr val="windowText" lastClr="000000"/>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Laura!$B$19:$B$33</c:f>
              <c:numCache>
                <c:formatCode>mmm\-yy</c:formatCode>
                <c:ptCount val="15"/>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pt idx="13">
                  <c:v>44409</c:v>
                </c:pt>
                <c:pt idx="14">
                  <c:v>44440</c:v>
                </c:pt>
              </c:numCache>
            </c:numRef>
          </c:cat>
          <c:val>
            <c:numRef>
              <c:f>Laura!$C$19:$C$33</c:f>
              <c:numCache>
                <c:formatCode>General</c:formatCode>
                <c:ptCount val="15"/>
                <c:pt idx="0">
                  <c:v>2215</c:v>
                </c:pt>
                <c:pt idx="1">
                  <c:v>2530</c:v>
                </c:pt>
                <c:pt idx="2">
                  <c:v>2540</c:v>
                </c:pt>
                <c:pt idx="3">
                  <c:v>2554</c:v>
                </c:pt>
                <c:pt idx="4">
                  <c:v>2652</c:v>
                </c:pt>
                <c:pt idx="5">
                  <c:v>3320</c:v>
                </c:pt>
                <c:pt idx="6">
                  <c:v>2571</c:v>
                </c:pt>
                <c:pt idx="7">
                  <c:v>2762</c:v>
                </c:pt>
                <c:pt idx="8">
                  <c:v>2986</c:v>
                </c:pt>
                <c:pt idx="9">
                  <c:v>2952</c:v>
                </c:pt>
                <c:pt idx="10">
                  <c:v>2436</c:v>
                </c:pt>
                <c:pt idx="11">
                  <c:v>2356</c:v>
                </c:pt>
                <c:pt idx="12">
                  <c:v>2764</c:v>
                </c:pt>
                <c:pt idx="13">
                  <c:v>4170</c:v>
                </c:pt>
                <c:pt idx="14">
                  <c:v>3512</c:v>
                </c:pt>
              </c:numCache>
            </c:numRef>
          </c:val>
          <c:smooth val="0"/>
          <c:extLst>
            <c:ext xmlns:c16="http://schemas.microsoft.com/office/drawing/2014/chart" uri="{C3380CC4-5D6E-409C-BE32-E72D297353CC}">
              <c16:uniqueId val="{00000001-DE7F-4D08-951C-746BAC9E0D91}"/>
            </c:ext>
          </c:extLst>
        </c:ser>
        <c:dLbls>
          <c:dLblPos val="t"/>
          <c:showLegendKey val="0"/>
          <c:showVal val="1"/>
          <c:showCatName val="0"/>
          <c:showSerName val="0"/>
          <c:showPercent val="0"/>
          <c:showBubbleSize val="0"/>
        </c:dLbls>
        <c:marker val="1"/>
        <c:smooth val="0"/>
        <c:axId val="1779043504"/>
        <c:axId val="1779042960"/>
      </c:lineChart>
      <c:dateAx>
        <c:axId val="1779043504"/>
        <c:scaling>
          <c:orientation val="minMax"/>
        </c:scaling>
        <c:delete val="0"/>
        <c:axPos val="b"/>
        <c:majorGridlines>
          <c:spPr>
            <a:ln w="9525" cap="flat" cmpd="sng" algn="ctr">
              <a:noFill/>
              <a:round/>
            </a:ln>
            <a:effectLst/>
          </c:spPr>
        </c:majorGridlines>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779042960"/>
        <c:crosses val="autoZero"/>
        <c:auto val="1"/>
        <c:lblOffset val="100"/>
        <c:baseTimeUnit val="months"/>
      </c:dateAx>
      <c:valAx>
        <c:axId val="17790429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779043504"/>
        <c:crosses val="autoZero"/>
        <c:crossBetween val="between"/>
      </c:valAx>
      <c:spPr>
        <a:noFill/>
        <a:ln>
          <a:noFill/>
        </a:ln>
        <a:effectLst/>
      </c:spPr>
    </c:plotArea>
    <c:plotVisOnly val="1"/>
    <c:dispBlanksAs val="zero"/>
    <c:showDLblsOverMax val="0"/>
  </c:chart>
  <c:spPr>
    <a:noFill/>
    <a:ln w="9525" cap="flat" cmpd="sng" algn="ctr">
      <a:noFill/>
      <a:round/>
    </a:ln>
    <a:effectLst/>
  </c:spPr>
  <c:txPr>
    <a:bodyPr/>
    <a:lstStyle/>
    <a:p>
      <a:pPr>
        <a:defRPr sz="1200">
          <a:solidFill>
            <a:sysClr val="windowText" lastClr="000000"/>
          </a:solidFill>
        </a:defRPr>
      </a:pPr>
      <a:endParaRPr lang="es-CO"/>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ADB-40A5-8AC3-7D70DF3508EC}"/>
              </c:ext>
            </c:extLst>
          </c:dPt>
          <c:dPt>
            <c:idx val="1"/>
            <c:invertIfNegative val="0"/>
            <c:bubble3D val="0"/>
            <c:spPr>
              <a:solidFill>
                <a:srgbClr val="99C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ADB-40A5-8AC3-7D70DF3508EC}"/>
              </c:ext>
            </c:extLst>
          </c:dPt>
          <c:dPt>
            <c:idx val="2"/>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ADB-40A5-8AC3-7D70DF3508EC}"/>
              </c:ext>
            </c:extLst>
          </c:dPt>
          <c:dPt>
            <c:idx val="3"/>
            <c:invertIfNegative val="0"/>
            <c:bubble3D val="0"/>
            <c:spPr>
              <a:solidFill>
                <a:srgbClr val="99C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ADB-40A5-8AC3-7D70DF3508EC}"/>
              </c:ext>
            </c:extLst>
          </c:dPt>
          <c:dPt>
            <c:idx val="4"/>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EADB-40A5-8AC3-7D70DF3508EC}"/>
              </c:ext>
            </c:extLst>
          </c:dPt>
          <c:dPt>
            <c:idx val="5"/>
            <c:invertIfNegative val="0"/>
            <c:bubble3D val="0"/>
            <c:spPr>
              <a:solidFill>
                <a:srgbClr val="99C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EADB-40A5-8AC3-7D70DF3508EC}"/>
              </c:ext>
            </c:extLst>
          </c:dPt>
          <c:dPt>
            <c:idx val="6"/>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EADB-40A5-8AC3-7D70DF3508EC}"/>
              </c:ext>
            </c:extLst>
          </c:dPt>
          <c:dPt>
            <c:idx val="7"/>
            <c:invertIfNegative val="0"/>
            <c:bubble3D val="0"/>
            <c:spPr>
              <a:solidFill>
                <a:srgbClr val="99C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EADB-40A5-8AC3-7D70DF3508EC}"/>
              </c:ext>
            </c:extLst>
          </c:dPt>
          <c:dPt>
            <c:idx val="8"/>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EADB-40A5-8AC3-7D70DF3508EC}"/>
              </c:ext>
            </c:extLst>
          </c:dPt>
          <c:dPt>
            <c:idx val="9"/>
            <c:invertIfNegative val="0"/>
            <c:bubble3D val="0"/>
            <c:spPr>
              <a:solidFill>
                <a:srgbClr val="99C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EADB-40A5-8AC3-7D70DF3508EC}"/>
              </c:ext>
            </c:extLst>
          </c:dPt>
          <c:dPt>
            <c:idx val="10"/>
            <c:invertIfNegative val="0"/>
            <c:bubble3D val="0"/>
            <c:spPr>
              <a:solidFill>
                <a:srgbClr val="004C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EADB-40A5-8AC3-7D70DF3508EC}"/>
              </c:ext>
            </c:extLst>
          </c:dPt>
          <c:dLbls>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'[tablas para Diapositivas Informe 1 semestre.xlsx]Laura'!$B$50:$B$60</c:f>
              <c:strCache>
                <c:ptCount val="11"/>
                <c:pt idx="0">
                  <c:v>OC</c:v>
                </c:pt>
                <c:pt idx="1">
                  <c:v>SPOT</c:v>
                </c:pt>
                <c:pt idx="2">
                  <c:v>DG</c:v>
                </c:pt>
                <c:pt idx="3">
                  <c:v>SGA</c:v>
                </c:pt>
                <c:pt idx="4">
                  <c:v>SAF</c:v>
                </c:pt>
                <c:pt idx="5">
                  <c:v>DTO</c:v>
                </c:pt>
                <c:pt idx="6">
                  <c:v>DTC</c:v>
                </c:pt>
                <c:pt idx="7">
                  <c:v>SRCA</c:v>
                </c:pt>
                <c:pt idx="8">
                  <c:v>DTS</c:v>
                </c:pt>
                <c:pt idx="9">
                  <c:v>SG</c:v>
                </c:pt>
                <c:pt idx="10">
                  <c:v>DTN</c:v>
                </c:pt>
              </c:strCache>
            </c:strRef>
          </c:cat>
          <c:val>
            <c:numRef>
              <c:f>'[tablas para Diapositivas Informe 1 semestre.xlsx]Laura'!$C$50:$C$60</c:f>
              <c:numCache>
                <c:formatCode>_-* #,##0_-;\-* #,##0_-;_-* "-"??_-;_-@_-</c:formatCode>
                <c:ptCount val="11"/>
                <c:pt idx="0">
                  <c:v>44</c:v>
                </c:pt>
                <c:pt idx="1">
                  <c:v>147</c:v>
                </c:pt>
                <c:pt idx="2">
                  <c:v>219</c:v>
                </c:pt>
                <c:pt idx="3">
                  <c:v>337</c:v>
                </c:pt>
                <c:pt idx="4">
                  <c:v>340</c:v>
                </c:pt>
                <c:pt idx="5">
                  <c:v>888</c:v>
                </c:pt>
                <c:pt idx="6">
                  <c:v>1066</c:v>
                </c:pt>
                <c:pt idx="7">
                  <c:v>1172</c:v>
                </c:pt>
                <c:pt idx="8">
                  <c:v>1657</c:v>
                </c:pt>
                <c:pt idx="9">
                  <c:v>2264</c:v>
                </c:pt>
                <c:pt idx="10">
                  <c:v>2312</c:v>
                </c:pt>
              </c:numCache>
            </c:numRef>
          </c:val>
          <c:extLst>
            <c:ext xmlns:c16="http://schemas.microsoft.com/office/drawing/2014/chart" uri="{C3380CC4-5D6E-409C-BE32-E72D297353CC}">
              <c16:uniqueId val="{00000016-EADB-40A5-8AC3-7D70DF3508EC}"/>
            </c:ext>
          </c:extLst>
        </c:ser>
        <c:dLbls>
          <c:showLegendKey val="0"/>
          <c:showVal val="0"/>
          <c:showCatName val="0"/>
          <c:showSerName val="0"/>
          <c:showPercent val="0"/>
          <c:showBubbleSize val="0"/>
        </c:dLbls>
        <c:gapWidth val="115"/>
        <c:overlap val="-20"/>
        <c:axId val="1654981152"/>
        <c:axId val="1654982240"/>
      </c:barChart>
      <c:catAx>
        <c:axId val="165498115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654982240"/>
        <c:crosses val="autoZero"/>
        <c:auto val="1"/>
        <c:lblAlgn val="ctr"/>
        <c:lblOffset val="100"/>
        <c:noMultiLvlLbl val="0"/>
      </c:catAx>
      <c:valAx>
        <c:axId val="1654982240"/>
        <c:scaling>
          <c:orientation val="minMax"/>
        </c:scaling>
        <c:delete val="1"/>
        <c:axPos val="b"/>
        <c:numFmt formatCode="_-* #,##0_-;\-* #,##0_-;_-* &quot;-&quot;??_-;_-@_-" sourceLinked="1"/>
        <c:majorTickMark val="none"/>
        <c:minorTickMark val="none"/>
        <c:tickLblPos val="nextTo"/>
        <c:crossAx val="1654981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solidFill>
            <a:sysClr val="windowText" lastClr="000000"/>
          </a:solidFill>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99CC00"/>
              </a:solidFill>
              <a:round/>
            </a:ln>
            <a:effectLst/>
          </c:spPr>
          <c:marker>
            <c:symbol val="circle"/>
            <c:size val="9"/>
            <c:spPr>
              <a:solidFill>
                <a:srgbClr val="005C00"/>
              </a:solidFill>
              <a:ln w="9525">
                <a:solidFill>
                  <a:srgbClr val="005C00"/>
                </a:solidFill>
              </a:ln>
              <a:effectLst/>
            </c:spPr>
          </c:marker>
          <c:dLbls>
            <c:dLbl>
              <c:idx val="0"/>
              <c:layout>
                <c:manualLayout>
                  <c:x val="-3.1067961165048556E-2"/>
                  <c:y val="-0.10904565367990721"/>
                </c:manualLayout>
              </c:layout>
              <c:showLegendKey val="0"/>
              <c:showVal val="1"/>
              <c:showCatName val="0"/>
              <c:showSerName val="0"/>
              <c:showPercent val="0"/>
              <c:showBubbleSize val="0"/>
              <c:extLst>
                <c:ext xmlns:c15="http://schemas.microsoft.com/office/drawing/2012/chart" uri="{CE6537A1-D6FC-4f65-9D91-7224C49458BB}">
                  <c15:layout>
                    <c:manualLayout>
                      <c:w val="7.1477104196926836E-2"/>
                      <c:h val="0.10335977519538682"/>
                    </c:manualLayout>
                  </c15:layout>
                </c:ext>
                <c:ext xmlns:c16="http://schemas.microsoft.com/office/drawing/2014/chart" uri="{C3380CC4-5D6E-409C-BE32-E72D297353CC}">
                  <c16:uniqueId val="{00000000-DBDA-4CFF-9A6B-15C03EF6C466}"/>
                </c:ext>
              </c:extLst>
            </c:dLbl>
            <c:dLbl>
              <c:idx val="1"/>
              <c:layout>
                <c:manualLayout>
                  <c:x val="-4.5307443365695796E-2"/>
                  <c:y val="-0.11152416356877326"/>
                </c:manualLayout>
              </c:layout>
              <c:showLegendKey val="0"/>
              <c:showVal val="1"/>
              <c:showCatName val="0"/>
              <c:showSerName val="0"/>
              <c:showPercent val="0"/>
              <c:showBubbleSize val="0"/>
              <c:extLst>
                <c:ext xmlns:c15="http://schemas.microsoft.com/office/drawing/2012/chart" uri="{CE6537A1-D6FC-4f65-9D91-7224C49458BB}">
                  <c15:layout>
                    <c:manualLayout>
                      <c:w val="8.1833702825981708E-2"/>
                      <c:h val="0.10831640468733229"/>
                    </c:manualLayout>
                  </c15:layout>
                </c:ext>
                <c:ext xmlns:c16="http://schemas.microsoft.com/office/drawing/2014/chart" uri="{C3380CC4-5D6E-409C-BE32-E72D297353CC}">
                  <c16:uniqueId val="{00000001-DBDA-4CFF-9A6B-15C03EF6C466}"/>
                </c:ext>
              </c:extLst>
            </c:dLbl>
            <c:dLbl>
              <c:idx val="2"/>
              <c:layout>
                <c:manualLayout>
                  <c:x val="-4.9190938511326908E-2"/>
                  <c:y val="-0.16356857809130737"/>
                </c:manualLayout>
              </c:layout>
              <c:showLegendKey val="0"/>
              <c:showVal val="1"/>
              <c:showCatName val="0"/>
              <c:showSerName val="0"/>
              <c:showPercent val="0"/>
              <c:showBubbleSize val="0"/>
              <c:extLst>
                <c:ext xmlns:c15="http://schemas.microsoft.com/office/drawing/2012/chart" uri="{CE6537A1-D6FC-4f65-9D91-7224C49458BB}">
                  <c15:layout>
                    <c:manualLayout>
                      <c:w val="8.9600693117243849E-2"/>
                      <c:h val="9.3446516211495856E-2"/>
                    </c:manualLayout>
                  </c15:layout>
                </c:ext>
                <c:ext xmlns:c16="http://schemas.microsoft.com/office/drawing/2014/chart" uri="{C3380CC4-5D6E-409C-BE32-E72D297353CC}">
                  <c16:uniqueId val="{00000002-DBDA-4CFF-9A6B-15C03EF6C466}"/>
                </c:ext>
              </c:extLst>
            </c:dLbl>
            <c:dLbl>
              <c:idx val="3"/>
              <c:layout>
                <c:manualLayout>
                  <c:x val="-4.2718446601941844E-2"/>
                  <c:y val="-0.11648079306071873"/>
                </c:manualLayout>
              </c:layout>
              <c:showLegendKey val="0"/>
              <c:showVal val="1"/>
              <c:showCatName val="0"/>
              <c:showSerName val="0"/>
              <c:showPercent val="0"/>
              <c:showBubbleSize val="0"/>
              <c:extLst>
                <c:ext xmlns:c15="http://schemas.microsoft.com/office/drawing/2012/chart" uri="{CE6537A1-D6FC-4f65-9D91-7224C49458BB}">
                  <c15:layout>
                    <c:manualLayout>
                      <c:w val="8.7011696353489806E-2"/>
                      <c:h val="0.11822966367122326"/>
                    </c:manualLayout>
                  </c15:layout>
                </c:ext>
                <c:ext xmlns:c16="http://schemas.microsoft.com/office/drawing/2014/chart" uri="{C3380CC4-5D6E-409C-BE32-E72D297353CC}">
                  <c16:uniqueId val="{00000003-DBDA-4CFF-9A6B-15C03EF6C466}"/>
                </c:ext>
              </c:extLst>
            </c:dLbl>
            <c:dLbl>
              <c:idx val="4"/>
              <c:layout>
                <c:manualLayout>
                  <c:x val="-2.9773462783171615E-2"/>
                  <c:y val="-0.12143703226687742"/>
                </c:manualLayout>
              </c:layout>
              <c:showLegendKey val="0"/>
              <c:showVal val="1"/>
              <c:showCatName val="0"/>
              <c:showSerName val="0"/>
              <c:showPercent val="0"/>
              <c:showBubbleSize val="0"/>
              <c:extLst>
                <c:ext xmlns:c15="http://schemas.microsoft.com/office/drawing/2012/chart" uri="{CE6537A1-D6FC-4f65-9D91-7224C49458BB}">
                  <c15:layout>
                    <c:manualLayout>
                      <c:w val="8.1833702825981708E-2"/>
                      <c:h val="0.10831640468733229"/>
                    </c:manualLayout>
                  </c15:layout>
                </c:ext>
                <c:ext xmlns:c16="http://schemas.microsoft.com/office/drawing/2014/chart" uri="{C3380CC4-5D6E-409C-BE32-E72D297353CC}">
                  <c16:uniqueId val="{00000004-DBDA-4CFF-9A6B-15C03EF6C466}"/>
                </c:ext>
              </c:extLst>
            </c:dLbl>
            <c:dLbl>
              <c:idx val="5"/>
              <c:layout>
                <c:manualLayout>
                  <c:x val="-2.847896440129468E-2"/>
                  <c:y val="-6.6914302998370562E-2"/>
                </c:manualLayout>
              </c:layout>
              <c:showLegendKey val="0"/>
              <c:showVal val="1"/>
              <c:showCatName val="0"/>
              <c:showSerName val="0"/>
              <c:showPercent val="0"/>
              <c:showBubbleSize val="0"/>
              <c:extLst>
                <c:ext xmlns:c15="http://schemas.microsoft.com/office/drawing/2012/chart" uri="{CE6537A1-D6FC-4f65-9D91-7224C49458BB}">
                  <c15:layout>
                    <c:manualLayout>
                      <c:w val="8.4422699589735764E-2"/>
                      <c:h val="0.11822966367122326"/>
                    </c:manualLayout>
                  </c15:layout>
                </c:ext>
                <c:ext xmlns:c16="http://schemas.microsoft.com/office/drawing/2014/chart" uri="{C3380CC4-5D6E-409C-BE32-E72D297353CC}">
                  <c16:uniqueId val="{00000005-DBDA-4CFF-9A6B-15C03EF6C466}"/>
                </c:ext>
              </c:extLst>
            </c:dLbl>
            <c:dLbl>
              <c:idx val="6"/>
              <c:layout>
                <c:manualLayout>
                  <c:x val="-4.4013046912825309E-2"/>
                  <c:y val="-0.14869868961547095"/>
                </c:manualLayout>
              </c:layout>
              <c:showLegendKey val="0"/>
              <c:showVal val="1"/>
              <c:showCatName val="0"/>
              <c:showSerName val="0"/>
              <c:showPercent val="0"/>
              <c:showBubbleSize val="0"/>
              <c:extLst>
                <c:ext xmlns:c15="http://schemas.microsoft.com/office/drawing/2012/chart" uri="{CE6537A1-D6FC-4f65-9D91-7224C49458BB}">
                  <c15:layout>
                    <c:manualLayout>
                      <c:w val="7.4066712534719567E-2"/>
                      <c:h val="0.11327303417927778"/>
                    </c:manualLayout>
                  </c15:layout>
                </c:ext>
                <c:ext xmlns:c16="http://schemas.microsoft.com/office/drawing/2014/chart" uri="{C3380CC4-5D6E-409C-BE32-E72D297353CC}">
                  <c16:uniqueId val="{00000006-DBDA-4CFF-9A6B-15C03EF6C466}"/>
                </c:ext>
              </c:extLst>
            </c:dLbl>
            <c:dLbl>
              <c:idx val="7"/>
              <c:layout>
                <c:manualLayout>
                  <c:x val="-1.6425577564658372E-2"/>
                  <c:y val="-8.3358809742178755E-2"/>
                </c:manualLayout>
              </c:layout>
              <c:showLegendKey val="0"/>
              <c:showVal val="1"/>
              <c:showCatName val="0"/>
              <c:showSerName val="0"/>
              <c:showPercent val="0"/>
              <c:showBubbleSize val="0"/>
              <c:extLst>
                <c:ext xmlns:c15="http://schemas.microsoft.com/office/drawing/2012/chart" uri="{CE6537A1-D6FC-4f65-9D91-7224C49458BB}">
                  <c15:layout>
                    <c:manualLayout>
                      <c:w val="8.7011696353489806E-2"/>
                      <c:h val="0.11822966367122326"/>
                    </c:manualLayout>
                  </c15:layout>
                </c:ext>
                <c:ext xmlns:c16="http://schemas.microsoft.com/office/drawing/2014/chart" uri="{C3380CC4-5D6E-409C-BE32-E72D297353CC}">
                  <c16:uniqueId val="{00000007-DBDA-4CFF-9A6B-15C03EF6C466}"/>
                </c:ext>
              </c:extLst>
            </c:dLbl>
            <c:spPr>
              <a:solidFill>
                <a:sysClr val="window" lastClr="FFFFFF"/>
              </a:solidFill>
              <a:ln>
                <a:solidFill>
                  <a:srgbClr val="006E00"/>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Laura!$B$67:$B$74</c:f>
              <c:strCache>
                <c:ptCount val="8"/>
                <c:pt idx="0">
                  <c:v>Febrero </c:v>
                </c:pt>
                <c:pt idx="1">
                  <c:v>Marzo</c:v>
                </c:pt>
                <c:pt idx="2">
                  <c:v>Abril </c:v>
                </c:pt>
                <c:pt idx="3">
                  <c:v>Mayo</c:v>
                </c:pt>
                <c:pt idx="4">
                  <c:v>Junio </c:v>
                </c:pt>
                <c:pt idx="5">
                  <c:v>Julio </c:v>
                </c:pt>
                <c:pt idx="6">
                  <c:v>Agosto</c:v>
                </c:pt>
                <c:pt idx="7">
                  <c:v>Septiembre</c:v>
                </c:pt>
              </c:strCache>
            </c:strRef>
          </c:cat>
          <c:val>
            <c:numRef>
              <c:f>Laura!$C$67:$C$74</c:f>
              <c:numCache>
                <c:formatCode>General</c:formatCode>
                <c:ptCount val="8"/>
                <c:pt idx="0">
                  <c:v>29</c:v>
                </c:pt>
                <c:pt idx="1">
                  <c:v>115</c:v>
                </c:pt>
                <c:pt idx="2">
                  <c:v>105</c:v>
                </c:pt>
                <c:pt idx="3">
                  <c:v>123</c:v>
                </c:pt>
                <c:pt idx="4">
                  <c:v>138</c:v>
                </c:pt>
                <c:pt idx="5">
                  <c:v>153</c:v>
                </c:pt>
                <c:pt idx="6">
                  <c:v>119</c:v>
                </c:pt>
                <c:pt idx="7">
                  <c:v>160</c:v>
                </c:pt>
              </c:numCache>
            </c:numRef>
          </c:val>
          <c:smooth val="0"/>
          <c:extLst>
            <c:ext xmlns:c16="http://schemas.microsoft.com/office/drawing/2014/chart" uri="{C3380CC4-5D6E-409C-BE32-E72D297353CC}">
              <c16:uniqueId val="{00000008-DBDA-4CFF-9A6B-15C03EF6C466}"/>
            </c:ext>
          </c:extLst>
        </c:ser>
        <c:dLbls>
          <c:showLegendKey val="0"/>
          <c:showVal val="0"/>
          <c:showCatName val="0"/>
          <c:showSerName val="0"/>
          <c:showPercent val="0"/>
          <c:showBubbleSize val="0"/>
        </c:dLbls>
        <c:marker val="1"/>
        <c:smooth val="0"/>
        <c:axId val="166421791"/>
        <c:axId val="166417631"/>
      </c:lineChart>
      <c:catAx>
        <c:axId val="16642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66417631"/>
        <c:crosses val="autoZero"/>
        <c:auto val="1"/>
        <c:lblAlgn val="ctr"/>
        <c:lblOffset val="100"/>
        <c:noMultiLvlLbl val="0"/>
      </c:catAx>
      <c:valAx>
        <c:axId val="166417631"/>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6642179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v>% Satisfacción</c:v>
          </c:tx>
          <c:spPr>
            <a:solidFill>
              <a:schemeClr val="accent6">
                <a:shade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Hoja1!$B$3:$B$6</c:f>
              <c:strCache>
                <c:ptCount val="4"/>
                <c:pt idx="0">
                  <c:v>En cuanto al servicio </c:v>
                </c:pt>
                <c:pt idx="1">
                  <c:v>Respecto a los canales de atención</c:v>
                </c:pt>
                <c:pt idx="2">
                  <c:v>En cuanto a las instalaciones </c:v>
                </c:pt>
                <c:pt idx="3">
                  <c:v>Respecto al personal </c:v>
                </c:pt>
              </c:strCache>
            </c:strRef>
          </c:cat>
          <c:val>
            <c:numRef>
              <c:f>Hoja1!$C$3:$C$6</c:f>
              <c:numCache>
                <c:formatCode>0.00</c:formatCode>
                <c:ptCount val="4"/>
                <c:pt idx="0">
                  <c:v>91.630158730158726</c:v>
                </c:pt>
                <c:pt idx="1">
                  <c:v>88.096691291287954</c:v>
                </c:pt>
                <c:pt idx="2">
                  <c:v>91</c:v>
                </c:pt>
                <c:pt idx="3">
                  <c:v>91.397849462365585</c:v>
                </c:pt>
              </c:numCache>
            </c:numRef>
          </c:val>
          <c:extLst>
            <c:ext xmlns:c16="http://schemas.microsoft.com/office/drawing/2014/chart" uri="{C3380CC4-5D6E-409C-BE32-E72D297353CC}">
              <c16:uniqueId val="{00000000-40C1-4062-8242-67096946F2EE}"/>
            </c:ext>
          </c:extLst>
        </c:ser>
        <c:ser>
          <c:idx val="1"/>
          <c:order val="1"/>
          <c:tx>
            <c:v>% Aceptabilidad</c:v>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Hoja1!$B$3:$B$6</c:f>
              <c:strCache>
                <c:ptCount val="4"/>
                <c:pt idx="0">
                  <c:v>En cuanto al servicio </c:v>
                </c:pt>
                <c:pt idx="1">
                  <c:v>Respecto a los canales de atención</c:v>
                </c:pt>
                <c:pt idx="2">
                  <c:v>En cuanto a las instalaciones </c:v>
                </c:pt>
                <c:pt idx="3">
                  <c:v>Respecto al personal </c:v>
                </c:pt>
              </c:strCache>
            </c:strRef>
          </c:cat>
          <c:val>
            <c:numRef>
              <c:f>Hoja1!$D$3:$D$6</c:f>
              <c:numCache>
                <c:formatCode>0.00</c:formatCode>
                <c:ptCount val="4"/>
                <c:pt idx="0">
                  <c:v>3.3873015873015873</c:v>
                </c:pt>
                <c:pt idx="1">
                  <c:v>7.0163520946213183</c:v>
                </c:pt>
                <c:pt idx="2">
                  <c:v>8.5</c:v>
                </c:pt>
                <c:pt idx="3">
                  <c:v>4.301075268817204</c:v>
                </c:pt>
              </c:numCache>
            </c:numRef>
          </c:val>
          <c:extLst>
            <c:ext xmlns:c16="http://schemas.microsoft.com/office/drawing/2014/chart" uri="{C3380CC4-5D6E-409C-BE32-E72D297353CC}">
              <c16:uniqueId val="{00000001-40C1-4062-8242-67096946F2EE}"/>
            </c:ext>
          </c:extLst>
        </c:ser>
        <c:ser>
          <c:idx val="2"/>
          <c:order val="2"/>
          <c:tx>
            <c:v>% Insatisfacción</c:v>
          </c:tx>
          <c:spPr>
            <a:solidFill>
              <a:schemeClr val="accent6">
                <a:tint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Hoja1!$B$3:$B$6</c:f>
              <c:strCache>
                <c:ptCount val="4"/>
                <c:pt idx="0">
                  <c:v>En cuanto al servicio </c:v>
                </c:pt>
                <c:pt idx="1">
                  <c:v>Respecto a los canales de atención</c:v>
                </c:pt>
                <c:pt idx="2">
                  <c:v>En cuanto a las instalaciones </c:v>
                </c:pt>
                <c:pt idx="3">
                  <c:v>Respecto al personal </c:v>
                </c:pt>
              </c:strCache>
            </c:strRef>
          </c:cat>
          <c:val>
            <c:numRef>
              <c:f>Hoja1!$E$3:$E$6</c:f>
              <c:numCache>
                <c:formatCode>0.00</c:formatCode>
                <c:ptCount val="4"/>
                <c:pt idx="0">
                  <c:v>4.9825396825396826</c:v>
                </c:pt>
                <c:pt idx="1">
                  <c:v>4.886956614090729</c:v>
                </c:pt>
                <c:pt idx="2">
                  <c:v>0.5</c:v>
                </c:pt>
                <c:pt idx="3">
                  <c:v>4.301075268817204</c:v>
                </c:pt>
              </c:numCache>
            </c:numRef>
          </c:val>
          <c:extLst>
            <c:ext xmlns:c16="http://schemas.microsoft.com/office/drawing/2014/chart" uri="{C3380CC4-5D6E-409C-BE32-E72D297353CC}">
              <c16:uniqueId val="{00000002-40C1-4062-8242-67096946F2EE}"/>
            </c:ext>
          </c:extLst>
        </c:ser>
        <c:dLbls>
          <c:showLegendKey val="0"/>
          <c:showVal val="0"/>
          <c:showCatName val="0"/>
          <c:showSerName val="0"/>
          <c:showPercent val="0"/>
          <c:showBubbleSize val="0"/>
        </c:dLbls>
        <c:gapWidth val="219"/>
        <c:overlap val="-27"/>
        <c:axId val="2096293007"/>
        <c:axId val="2096294255"/>
      </c:barChart>
      <c:catAx>
        <c:axId val="209629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2096294255"/>
        <c:crosses val="autoZero"/>
        <c:auto val="1"/>
        <c:lblAlgn val="ctr"/>
        <c:lblOffset val="100"/>
        <c:noMultiLvlLbl val="0"/>
      </c:catAx>
      <c:valAx>
        <c:axId val="2096294255"/>
        <c:scaling>
          <c:orientation val="minMax"/>
        </c:scaling>
        <c:delete val="1"/>
        <c:axPos val="l"/>
        <c:numFmt formatCode="0.00" sourceLinked="1"/>
        <c:majorTickMark val="none"/>
        <c:minorTickMark val="none"/>
        <c:tickLblPos val="nextTo"/>
        <c:crossAx val="2096293007"/>
        <c:crosses val="autoZero"/>
        <c:crossBetween val="between"/>
      </c:valAx>
      <c:spPr>
        <a:solidFill>
          <a:schemeClr val="accent6">
            <a:lumMod val="20000"/>
            <a:lumOff val="8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v>Subdirección Gestión Ambiental</c:v>
          </c:tx>
          <c:spPr>
            <a:solidFill>
              <a:schemeClr val="accent6">
                <a:shade val="76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Hoja1!$B$24:$B$26</c:f>
              <c:strCache>
                <c:ptCount val="3"/>
                <c:pt idx="0">
                  <c:v>La calidad del servicio interno recibido por la dependencia</c:v>
                </c:pt>
                <c:pt idx="1">
                  <c:v>productos y/o servicios internos </c:v>
                </c:pt>
                <c:pt idx="2">
                  <c:v>En relación a los servidores públicos </c:v>
                </c:pt>
              </c:strCache>
            </c:strRef>
          </c:cat>
          <c:val>
            <c:numRef>
              <c:f>Hoja1!$C$24:$C$26</c:f>
              <c:numCache>
                <c:formatCode>0.00</c:formatCode>
                <c:ptCount val="3"/>
                <c:pt idx="0">
                  <c:v>82.051282051282044</c:v>
                </c:pt>
                <c:pt idx="1">
                  <c:v>78.576248313090417</c:v>
                </c:pt>
                <c:pt idx="2">
                  <c:v>73.690137505926984</c:v>
                </c:pt>
              </c:numCache>
            </c:numRef>
          </c:val>
          <c:extLst>
            <c:ext xmlns:c16="http://schemas.microsoft.com/office/drawing/2014/chart" uri="{C3380CC4-5D6E-409C-BE32-E72D297353CC}">
              <c16:uniqueId val="{00000000-7422-4C01-BA01-7A57DE901020}"/>
            </c:ext>
          </c:extLst>
        </c:ser>
        <c:ser>
          <c:idx val="1"/>
          <c:order val="1"/>
          <c:tx>
            <c:v>Subdirección Regulación Calidad Ambiental</c:v>
          </c:tx>
          <c:spPr>
            <a:solidFill>
              <a:schemeClr val="accent6">
                <a:tint val="77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Hoja1!$B$24:$B$26</c:f>
              <c:strCache>
                <c:ptCount val="3"/>
                <c:pt idx="0">
                  <c:v>La calidad del servicio interno recibido por la dependencia</c:v>
                </c:pt>
                <c:pt idx="1">
                  <c:v>productos y/o servicios internos </c:v>
                </c:pt>
                <c:pt idx="2">
                  <c:v>En relación a los servidores públicos </c:v>
                </c:pt>
              </c:strCache>
            </c:strRef>
          </c:cat>
          <c:val>
            <c:numRef>
              <c:f>Hoja1!$D$24:$D$26</c:f>
              <c:numCache>
                <c:formatCode>0.00</c:formatCode>
                <c:ptCount val="3"/>
                <c:pt idx="0">
                  <c:v>86.486486486486484</c:v>
                </c:pt>
                <c:pt idx="1">
                  <c:v>88.513513513513516</c:v>
                </c:pt>
                <c:pt idx="2">
                  <c:v>88.888888888888886</c:v>
                </c:pt>
              </c:numCache>
            </c:numRef>
          </c:val>
          <c:extLst>
            <c:ext xmlns:c16="http://schemas.microsoft.com/office/drawing/2014/chart" uri="{C3380CC4-5D6E-409C-BE32-E72D297353CC}">
              <c16:uniqueId val="{00000001-7422-4C01-BA01-7A57DE901020}"/>
            </c:ext>
          </c:extLst>
        </c:ser>
        <c:dLbls>
          <c:showLegendKey val="0"/>
          <c:showVal val="0"/>
          <c:showCatName val="0"/>
          <c:showSerName val="0"/>
          <c:showPercent val="0"/>
          <c:showBubbleSize val="0"/>
        </c:dLbls>
        <c:gapWidth val="219"/>
        <c:overlap val="-27"/>
        <c:axId val="167150575"/>
        <c:axId val="167148079"/>
      </c:barChart>
      <c:catAx>
        <c:axId val="16715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67148079"/>
        <c:crosses val="autoZero"/>
        <c:auto val="1"/>
        <c:lblAlgn val="ctr"/>
        <c:lblOffset val="100"/>
        <c:noMultiLvlLbl val="0"/>
      </c:catAx>
      <c:valAx>
        <c:axId val="167148079"/>
        <c:scaling>
          <c:orientation val="minMax"/>
        </c:scaling>
        <c:delete val="1"/>
        <c:axPos val="l"/>
        <c:numFmt formatCode="0.00" sourceLinked="1"/>
        <c:majorTickMark val="none"/>
        <c:minorTickMark val="none"/>
        <c:tickLblPos val="nextTo"/>
        <c:crossAx val="167150575"/>
        <c:crosses val="autoZero"/>
        <c:crossBetween val="between"/>
      </c:valAx>
      <c:spPr>
        <a:solidFill>
          <a:schemeClr val="accent6">
            <a:lumMod val="20000"/>
            <a:lumOff val="80000"/>
          </a:schemeClr>
        </a:solid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0.01934</cdr:x>
      <cdr:y>0.26772</cdr:y>
    </cdr:from>
    <cdr:to>
      <cdr:x>0.98066</cdr:x>
      <cdr:y>0.60959</cdr:y>
    </cdr:to>
    <cdr:pic>
      <cdr:nvPicPr>
        <cdr:cNvPr id="2" name="Imagen 1">
          <a:extLst xmlns:a="http://schemas.openxmlformats.org/drawingml/2006/main">
            <a:ext uri="{FF2B5EF4-FFF2-40B4-BE49-F238E27FC236}">
              <a16:creationId xmlns:a16="http://schemas.microsoft.com/office/drawing/2014/main" id="{14914C92-24FE-464B-990B-31C73800E584}"/>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4553" t="57530" r="9872" b="7164"/>
        <a:stretch xmlns:a="http://schemas.openxmlformats.org/drawingml/2006/main"/>
      </cdr:blipFill>
      <cdr:spPr>
        <a:xfrm xmlns:a="http://schemas.openxmlformats.org/drawingml/2006/main">
          <a:off x="189796" y="944198"/>
          <a:ext cx="9431995" cy="1205706"/>
        </a:xfrm>
        <a:prstGeom xmlns:a="http://schemas.openxmlformats.org/drawingml/2006/main" prst="rect">
          <a:avLst/>
        </a:prstGeom>
      </cdr:spPr>
    </cdr:pic>
  </cdr:relSizeAnchor>
  <cdr:relSizeAnchor xmlns:cdr="http://schemas.openxmlformats.org/drawingml/2006/chartDrawing">
    <cdr:from>
      <cdr:x>0.01934</cdr:x>
      <cdr:y>0.61556</cdr:y>
    </cdr:from>
    <cdr:to>
      <cdr:x>0.98066</cdr:x>
      <cdr:y>0.95743</cdr:y>
    </cdr:to>
    <cdr:pic>
      <cdr:nvPicPr>
        <cdr:cNvPr id="3" name="Imagen 2">
          <a:extLst xmlns:a="http://schemas.openxmlformats.org/drawingml/2006/main">
            <a:ext uri="{FF2B5EF4-FFF2-40B4-BE49-F238E27FC236}">
              <a16:creationId xmlns:a16="http://schemas.microsoft.com/office/drawing/2014/main" id="{14914C92-24FE-464B-990B-31C73800E584}"/>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4553" t="57530" r="9872" b="7164"/>
        <a:stretch xmlns:a="http://schemas.openxmlformats.org/drawingml/2006/main"/>
      </cdr:blipFill>
      <cdr:spPr>
        <a:xfrm xmlns:a="http://schemas.openxmlformats.org/drawingml/2006/main">
          <a:off x="189797" y="2170961"/>
          <a:ext cx="9431996" cy="120570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AE395-5C03-462A-A6F9-D3235493DDDA}" type="datetimeFigureOut">
              <a:rPr lang="es-CO" smtClean="0"/>
              <a:t>13/12/2021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DAB02-7065-4D5E-8FAE-C1252A31E656}" type="slidenum">
              <a:rPr lang="es-CO" smtClean="0"/>
              <a:t>‹Nº›</a:t>
            </a:fld>
            <a:endParaRPr lang="es-CO"/>
          </a:p>
        </p:txBody>
      </p:sp>
    </p:spTree>
    <p:extLst>
      <p:ext uri="{BB962C8B-B14F-4D97-AF65-F5344CB8AC3E}">
        <p14:creationId xmlns:p14="http://schemas.microsoft.com/office/powerpoint/2010/main" val="293306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C1DAB02-7065-4D5E-8FAE-C1252A31E656}" type="slidenum">
              <a:rPr lang="es-CO" smtClean="0"/>
              <a:t>2</a:t>
            </a:fld>
            <a:endParaRPr lang="es-CO"/>
          </a:p>
        </p:txBody>
      </p:sp>
    </p:spTree>
    <p:extLst>
      <p:ext uri="{BB962C8B-B14F-4D97-AF65-F5344CB8AC3E}">
        <p14:creationId xmlns:p14="http://schemas.microsoft.com/office/powerpoint/2010/main" val="262050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C1DAB02-7065-4D5E-8FAE-C1252A31E656}" type="slidenum">
              <a:rPr lang="es-CO" smtClean="0"/>
              <a:t>4</a:t>
            </a:fld>
            <a:endParaRPr lang="es-CO"/>
          </a:p>
        </p:txBody>
      </p:sp>
    </p:spTree>
    <p:extLst>
      <p:ext uri="{BB962C8B-B14F-4D97-AF65-F5344CB8AC3E}">
        <p14:creationId xmlns:p14="http://schemas.microsoft.com/office/powerpoint/2010/main" val="64875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BBFD8BA-AB3C-5A4F-B69E-BD1CF114E966}" type="datetimeFigureOut">
              <a:rPr lang="es-CO" smtClean="0"/>
              <a:t>13/12/2021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352512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BFD8BA-AB3C-5A4F-B69E-BD1CF114E966}" type="datetimeFigureOut">
              <a:rPr lang="es-CO" smtClean="0"/>
              <a:t>13/12/2021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3748455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BFD8BA-AB3C-5A4F-B69E-BD1CF114E966}" type="datetimeFigureOut">
              <a:rPr lang="es-CO" smtClean="0"/>
              <a:t>13/12/2021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220572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BAC92423-2C69-4F1C-B254-D3D8569461D1}"/>
              </a:ext>
            </a:extLst>
          </p:cNvPr>
          <p:cNvPicPr>
            <a:picLocks noChangeAspect="1"/>
          </p:cNvPicPr>
          <p:nvPr userDrawn="1"/>
        </p:nvPicPr>
        <p:blipFill>
          <a:blip r:embed="rId2"/>
          <a:stretch>
            <a:fillRect/>
          </a:stretch>
        </p:blipFill>
        <p:spPr>
          <a:xfrm>
            <a:off x="4172" y="0"/>
            <a:ext cx="12183655" cy="6858000"/>
          </a:xfrm>
          <a:prstGeom prst="rect">
            <a:avLst/>
          </a:prstGeom>
        </p:spPr>
      </p:pic>
      <p:pic>
        <p:nvPicPr>
          <p:cNvPr id="28" name="Imagen 27">
            <a:extLst>
              <a:ext uri="{FF2B5EF4-FFF2-40B4-BE49-F238E27FC236}">
                <a16:creationId xmlns:a16="http://schemas.microsoft.com/office/drawing/2014/main" id="{8602D4A7-B0D3-4196-AD94-B7982B7F1FCC}"/>
              </a:ext>
            </a:extLst>
          </p:cNvPr>
          <p:cNvPicPr>
            <a:picLocks noChangeAspect="1"/>
          </p:cNvPicPr>
          <p:nvPr userDrawn="1"/>
        </p:nvPicPr>
        <p:blipFill>
          <a:blip r:embed="rId3"/>
          <a:stretch>
            <a:fillRect/>
          </a:stretch>
        </p:blipFill>
        <p:spPr>
          <a:xfrm>
            <a:off x="6443547" y="5948843"/>
            <a:ext cx="3656435" cy="817473"/>
          </a:xfrm>
          <a:prstGeom prst="rect">
            <a:avLst/>
          </a:prstGeom>
        </p:spPr>
      </p:pic>
    </p:spTree>
    <p:extLst>
      <p:ext uri="{BB962C8B-B14F-4D97-AF65-F5344CB8AC3E}">
        <p14:creationId xmlns:p14="http://schemas.microsoft.com/office/powerpoint/2010/main" val="405347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1C76C04D-3C37-4AB3-A7B8-0873696E4FAA}"/>
              </a:ext>
            </a:extLst>
          </p:cNvPr>
          <p:cNvPicPr>
            <a:picLocks noChangeAspect="1"/>
          </p:cNvPicPr>
          <p:nvPr userDrawn="1"/>
        </p:nvPicPr>
        <p:blipFill>
          <a:blip r:embed="rId2"/>
          <a:stretch>
            <a:fillRect/>
          </a:stretch>
        </p:blipFill>
        <p:spPr>
          <a:xfrm>
            <a:off x="4172" y="0"/>
            <a:ext cx="12183655" cy="6858000"/>
          </a:xfrm>
          <a:prstGeom prst="rect">
            <a:avLst/>
          </a:prstGeom>
        </p:spPr>
      </p:pic>
    </p:spTree>
    <p:extLst>
      <p:ext uri="{BB962C8B-B14F-4D97-AF65-F5344CB8AC3E}">
        <p14:creationId xmlns:p14="http://schemas.microsoft.com/office/powerpoint/2010/main" val="358925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6D5EE33-D4C8-4BAC-A387-87453F9D3FC1}"/>
              </a:ext>
            </a:extLst>
          </p:cNvPr>
          <p:cNvPicPr>
            <a:picLocks noChangeAspect="1"/>
          </p:cNvPicPr>
          <p:nvPr userDrawn="1"/>
        </p:nvPicPr>
        <p:blipFill rotWithShape="1">
          <a:blip r:embed="rId2"/>
          <a:srcRect t="22380" b="1494"/>
          <a:stretch/>
        </p:blipFill>
        <p:spPr>
          <a:xfrm>
            <a:off x="0" y="-1"/>
            <a:ext cx="12192000" cy="7066547"/>
          </a:xfrm>
          <a:prstGeom prst="rect">
            <a:avLst/>
          </a:prstGeom>
        </p:spPr>
      </p:pic>
      <p:pic>
        <p:nvPicPr>
          <p:cNvPr id="9" name="Imagen 8">
            <a:extLst>
              <a:ext uri="{FF2B5EF4-FFF2-40B4-BE49-F238E27FC236}">
                <a16:creationId xmlns:a16="http://schemas.microsoft.com/office/drawing/2014/main" id="{F816D442-ED77-4994-B5BB-2B7D8C8B630A}"/>
              </a:ext>
            </a:extLst>
          </p:cNvPr>
          <p:cNvPicPr>
            <a:picLocks noChangeAspect="1"/>
          </p:cNvPicPr>
          <p:nvPr userDrawn="1"/>
        </p:nvPicPr>
        <p:blipFill>
          <a:blip r:embed="rId3"/>
          <a:stretch>
            <a:fillRect/>
          </a:stretch>
        </p:blipFill>
        <p:spPr>
          <a:xfrm>
            <a:off x="8575716" y="5936905"/>
            <a:ext cx="3448647" cy="865624"/>
          </a:xfrm>
          <a:prstGeom prst="rect">
            <a:avLst/>
          </a:prstGeom>
        </p:spPr>
      </p:pic>
    </p:spTree>
    <p:extLst>
      <p:ext uri="{BB962C8B-B14F-4D97-AF65-F5344CB8AC3E}">
        <p14:creationId xmlns:p14="http://schemas.microsoft.com/office/powerpoint/2010/main" val="331833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7D78D66-7EF8-47DB-BCE0-7349ED102104}"/>
              </a:ext>
            </a:extLst>
          </p:cNvPr>
          <p:cNvPicPr>
            <a:picLocks noChangeAspect="1"/>
          </p:cNvPicPr>
          <p:nvPr userDrawn="1"/>
        </p:nvPicPr>
        <p:blipFill>
          <a:blip r:embed="rId2"/>
          <a:stretch>
            <a:fillRect/>
          </a:stretch>
        </p:blipFill>
        <p:spPr>
          <a:xfrm>
            <a:off x="4172" y="0"/>
            <a:ext cx="12183655" cy="6858000"/>
          </a:xfrm>
          <a:prstGeom prst="rect">
            <a:avLst/>
          </a:prstGeom>
        </p:spPr>
      </p:pic>
    </p:spTree>
    <p:extLst>
      <p:ext uri="{BB962C8B-B14F-4D97-AF65-F5344CB8AC3E}">
        <p14:creationId xmlns:p14="http://schemas.microsoft.com/office/powerpoint/2010/main" val="115723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9D10C6-F817-4B9D-B42B-FC089D0A908E}"/>
              </a:ext>
            </a:extLst>
          </p:cNvPr>
          <p:cNvPicPr>
            <a:picLocks noChangeAspect="1"/>
          </p:cNvPicPr>
          <p:nvPr userDrawn="1"/>
        </p:nvPicPr>
        <p:blipFill>
          <a:blip r:embed="rId2"/>
          <a:stretch>
            <a:fillRect/>
          </a:stretch>
        </p:blipFill>
        <p:spPr>
          <a:xfrm>
            <a:off x="-232040" y="-41522"/>
            <a:ext cx="12419868" cy="6990961"/>
          </a:xfrm>
          <a:prstGeom prst="rect">
            <a:avLst/>
          </a:prstGeom>
        </p:spPr>
      </p:pic>
      <p:sp>
        <p:nvSpPr>
          <p:cNvPr id="8" name="Rectángulo: esquinas redondeadas 7">
            <a:extLst>
              <a:ext uri="{FF2B5EF4-FFF2-40B4-BE49-F238E27FC236}">
                <a16:creationId xmlns:a16="http://schemas.microsoft.com/office/drawing/2014/main" id="{3246D9A6-42A0-4F64-8121-64C34888AF7A}"/>
              </a:ext>
            </a:extLst>
          </p:cNvPr>
          <p:cNvSpPr/>
          <p:nvPr userDrawn="1"/>
        </p:nvSpPr>
        <p:spPr>
          <a:xfrm>
            <a:off x="901337" y="5848373"/>
            <a:ext cx="4153988"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a:extLst>
              <a:ext uri="{FF2B5EF4-FFF2-40B4-BE49-F238E27FC236}">
                <a16:creationId xmlns:a16="http://schemas.microsoft.com/office/drawing/2014/main" id="{27FAF4CE-2AF6-442B-BB7C-84C202E4B985}"/>
              </a:ext>
            </a:extLst>
          </p:cNvPr>
          <p:cNvPicPr>
            <a:picLocks noChangeAspect="1"/>
          </p:cNvPicPr>
          <p:nvPr userDrawn="1"/>
        </p:nvPicPr>
        <p:blipFill>
          <a:blip r:embed="rId3"/>
          <a:stretch>
            <a:fillRect/>
          </a:stretch>
        </p:blipFill>
        <p:spPr>
          <a:xfrm>
            <a:off x="1150113" y="5792333"/>
            <a:ext cx="3656435" cy="817473"/>
          </a:xfrm>
          <a:prstGeom prst="rect">
            <a:avLst/>
          </a:prstGeom>
        </p:spPr>
      </p:pic>
    </p:spTree>
    <p:extLst>
      <p:ext uri="{BB962C8B-B14F-4D97-AF65-F5344CB8AC3E}">
        <p14:creationId xmlns:p14="http://schemas.microsoft.com/office/powerpoint/2010/main" val="319632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FD8BA-AB3C-5A4F-B69E-BD1CF114E966}" type="datetimeFigureOut">
              <a:rPr lang="es-CO" smtClean="0"/>
              <a:t>13/12/2021</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251193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BBFD8BA-AB3C-5A4F-B69E-BD1CF114E966}" type="datetimeFigureOut">
              <a:rPr lang="es-CO" smtClean="0"/>
              <a:t>13/12/2021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172849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BBFD8BA-AB3C-5A4F-B69E-BD1CF114E966}" type="datetimeFigureOut">
              <a:rPr lang="es-CO" smtClean="0"/>
              <a:t>13/12/2021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C6CAE07-9F03-6F41-A341-31618E11B110}" type="slidenum">
              <a:rPr lang="es-CO" smtClean="0"/>
              <a:t>‹Nº›</a:t>
            </a:fld>
            <a:endParaRPr lang="es-CO"/>
          </a:p>
        </p:txBody>
      </p:sp>
    </p:spTree>
    <p:extLst>
      <p:ext uri="{BB962C8B-B14F-4D97-AF65-F5344CB8AC3E}">
        <p14:creationId xmlns:p14="http://schemas.microsoft.com/office/powerpoint/2010/main" val="75020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FD8BA-AB3C-5A4F-B69E-BD1CF114E966}" type="datetimeFigureOut">
              <a:rPr lang="es-CO" smtClean="0"/>
              <a:t>13/12/2021</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CAE07-9F03-6F41-A341-31618E11B110}" type="slidenum">
              <a:rPr lang="es-CO" smtClean="0"/>
              <a:t>‹Nº›</a:t>
            </a:fld>
            <a:endParaRPr lang="es-CO"/>
          </a:p>
        </p:txBody>
      </p:sp>
    </p:spTree>
    <p:extLst>
      <p:ext uri="{BB962C8B-B14F-4D97-AF65-F5344CB8AC3E}">
        <p14:creationId xmlns:p14="http://schemas.microsoft.com/office/powerpoint/2010/main" val="25381574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hart" Target="../charts/char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1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9F237B3-E2B0-1A4B-B1D2-6972E2DB3795}"/>
              </a:ext>
            </a:extLst>
          </p:cNvPr>
          <p:cNvSpPr txBox="1"/>
          <p:nvPr/>
        </p:nvSpPr>
        <p:spPr>
          <a:xfrm>
            <a:off x="1338832" y="2798736"/>
            <a:ext cx="3873248" cy="615553"/>
          </a:xfrm>
          <a:prstGeom prst="rect">
            <a:avLst/>
          </a:prstGeom>
          <a:noFill/>
        </p:spPr>
        <p:txBody>
          <a:bodyPr wrap="square" rtlCol="0">
            <a:spAutoFit/>
          </a:bodyPr>
          <a:lstStyle/>
          <a:p>
            <a:r>
              <a:rPr lang="es-ES" sz="3400" dirty="0" smtClean="0">
                <a:solidFill>
                  <a:srgbClr val="7DE411"/>
                </a:solidFill>
                <a:latin typeface="Myriad Pro Light" panose="020B0403030403020204" pitchFamily="34" charset="0"/>
              </a:rPr>
              <a:t>SEPTIEMBRE </a:t>
            </a:r>
            <a:r>
              <a:rPr lang="es-ES" sz="3400" b="1" dirty="0">
                <a:solidFill>
                  <a:srgbClr val="7DE411"/>
                </a:solidFill>
                <a:latin typeface="Myriad Pro" panose="020B0503030403020204" pitchFamily="34" charset="0"/>
              </a:rPr>
              <a:t>2021</a:t>
            </a:r>
            <a:endParaRPr lang="es-CO" sz="3400" b="1" dirty="0">
              <a:solidFill>
                <a:srgbClr val="7DE411"/>
              </a:solidFill>
              <a:latin typeface="Myriad Pro" panose="020B0503030403020204" pitchFamily="34" charset="0"/>
            </a:endParaRPr>
          </a:p>
        </p:txBody>
      </p:sp>
      <p:cxnSp>
        <p:nvCxnSpPr>
          <p:cNvPr id="10" name="Conector recto 9">
            <a:extLst>
              <a:ext uri="{FF2B5EF4-FFF2-40B4-BE49-F238E27FC236}">
                <a16:creationId xmlns:a16="http://schemas.microsoft.com/office/drawing/2014/main" id="{880EBE04-B74A-4048-807E-705B6DF63A86}"/>
              </a:ext>
            </a:extLst>
          </p:cNvPr>
          <p:cNvCxnSpPr>
            <a:cxnSpLocks/>
          </p:cNvCxnSpPr>
          <p:nvPr/>
        </p:nvCxnSpPr>
        <p:spPr>
          <a:xfrm>
            <a:off x="1364568" y="2797257"/>
            <a:ext cx="2232212" cy="0"/>
          </a:xfrm>
          <a:prstGeom prst="line">
            <a:avLst/>
          </a:prstGeom>
          <a:ln>
            <a:solidFill>
              <a:srgbClr val="B3ED00"/>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EDE0B1D6-87FF-9F46-9446-AF9E2517DB1C}"/>
              </a:ext>
            </a:extLst>
          </p:cNvPr>
          <p:cNvSpPr txBox="1"/>
          <p:nvPr/>
        </p:nvSpPr>
        <p:spPr>
          <a:xfrm>
            <a:off x="1311136" y="4044197"/>
            <a:ext cx="4029080" cy="773866"/>
          </a:xfrm>
          <a:prstGeom prst="rect">
            <a:avLst/>
          </a:prstGeom>
          <a:noFill/>
        </p:spPr>
        <p:txBody>
          <a:bodyPr wrap="square" rtlCol="0">
            <a:spAutoFit/>
          </a:bodyPr>
          <a:lstStyle/>
          <a:p>
            <a:pPr>
              <a:lnSpc>
                <a:spcPct val="115000"/>
              </a:lnSpc>
            </a:pPr>
            <a:r>
              <a:rPr lang="es-ES" sz="2000" dirty="0">
                <a:solidFill>
                  <a:schemeClr val="bg1"/>
                </a:solidFill>
                <a:latin typeface="Myriad Pro" panose="020B0503030403020204" pitchFamily="34" charset="0"/>
              </a:rPr>
              <a:t>Creado por: </a:t>
            </a:r>
          </a:p>
          <a:p>
            <a:pPr>
              <a:lnSpc>
                <a:spcPct val="115000"/>
              </a:lnSpc>
            </a:pPr>
            <a:r>
              <a:rPr lang="es-ES" sz="2000" b="1" dirty="0">
                <a:solidFill>
                  <a:schemeClr val="bg1"/>
                </a:solidFill>
                <a:latin typeface="Myriad Pro" panose="020B0503030403020204" pitchFamily="34" charset="0"/>
              </a:rPr>
              <a:t>LORENA CAMACHO NOGUERA</a:t>
            </a:r>
          </a:p>
        </p:txBody>
      </p:sp>
      <p:sp>
        <p:nvSpPr>
          <p:cNvPr id="18" name="CuadroTexto 17">
            <a:extLst>
              <a:ext uri="{FF2B5EF4-FFF2-40B4-BE49-F238E27FC236}">
                <a16:creationId xmlns:a16="http://schemas.microsoft.com/office/drawing/2014/main" id="{C370E139-99E9-2443-AB62-353ECC63FA66}"/>
              </a:ext>
            </a:extLst>
          </p:cNvPr>
          <p:cNvSpPr txBox="1"/>
          <p:nvPr/>
        </p:nvSpPr>
        <p:spPr>
          <a:xfrm>
            <a:off x="1311136" y="5073150"/>
            <a:ext cx="3592168" cy="603435"/>
          </a:xfrm>
          <a:prstGeom prst="rect">
            <a:avLst/>
          </a:prstGeom>
          <a:noFill/>
        </p:spPr>
        <p:txBody>
          <a:bodyPr wrap="square" rtlCol="0">
            <a:spAutoFit/>
          </a:bodyPr>
          <a:lstStyle/>
          <a:p>
            <a:pPr>
              <a:lnSpc>
                <a:spcPct val="115000"/>
              </a:lnSpc>
            </a:pPr>
            <a:r>
              <a:rPr lang="es-ES" sz="1500" dirty="0">
                <a:solidFill>
                  <a:schemeClr val="bg1"/>
                </a:solidFill>
                <a:latin typeface="Myriad Pro" panose="020B0503030403020204" pitchFamily="34" charset="0"/>
              </a:rPr>
              <a:t>CORPORACIÓN AUTÓNOMA REGIONAL DEL ALTO MAGDALENTA  - CAM</a:t>
            </a:r>
            <a:endParaRPr lang="es-CO" sz="1500" dirty="0">
              <a:solidFill>
                <a:schemeClr val="bg1"/>
              </a:solidFill>
              <a:latin typeface="Myriad Pro" panose="020B0503030403020204" pitchFamily="34" charset="0"/>
              <a:ea typeface="MS Mincho" panose="02020609040205080304" pitchFamily="49" charset="-128"/>
              <a:cs typeface="Times New Roman" panose="02020603050405020304" pitchFamily="18" charset="0"/>
            </a:endParaRPr>
          </a:p>
        </p:txBody>
      </p:sp>
      <p:cxnSp>
        <p:nvCxnSpPr>
          <p:cNvPr id="20" name="Conector recto 19">
            <a:extLst>
              <a:ext uri="{FF2B5EF4-FFF2-40B4-BE49-F238E27FC236}">
                <a16:creationId xmlns:a16="http://schemas.microsoft.com/office/drawing/2014/main" id="{FFFA40EB-1922-264E-894B-7B2E8694EBFD}"/>
              </a:ext>
            </a:extLst>
          </p:cNvPr>
          <p:cNvCxnSpPr>
            <a:cxnSpLocks/>
          </p:cNvCxnSpPr>
          <p:nvPr/>
        </p:nvCxnSpPr>
        <p:spPr>
          <a:xfrm>
            <a:off x="1311136" y="3954656"/>
            <a:ext cx="246908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2D2AA46A-A05F-4749-9882-D54ECBA96C38}"/>
              </a:ext>
            </a:extLst>
          </p:cNvPr>
          <p:cNvPicPr>
            <a:picLocks noChangeAspect="1"/>
          </p:cNvPicPr>
          <p:nvPr/>
        </p:nvPicPr>
        <p:blipFill rotWithShape="1">
          <a:blip r:embed="rId2"/>
          <a:srcRect l="19538" t="7751" b="62340"/>
          <a:stretch/>
        </p:blipFill>
        <p:spPr>
          <a:xfrm>
            <a:off x="9384215" y="289677"/>
            <a:ext cx="2060050" cy="2051127"/>
          </a:xfrm>
          <a:prstGeom prst="rect">
            <a:avLst/>
          </a:prstGeom>
        </p:spPr>
      </p:pic>
      <p:sp>
        <p:nvSpPr>
          <p:cNvPr id="12" name="Rectángulo 11">
            <a:extLst>
              <a:ext uri="{FF2B5EF4-FFF2-40B4-BE49-F238E27FC236}">
                <a16:creationId xmlns:a16="http://schemas.microsoft.com/office/drawing/2014/main" id="{124098E5-18CA-4663-A3AD-8225A03C87AD}"/>
              </a:ext>
            </a:extLst>
          </p:cNvPr>
          <p:cNvSpPr/>
          <p:nvPr/>
        </p:nvSpPr>
        <p:spPr>
          <a:xfrm>
            <a:off x="711060" y="685756"/>
            <a:ext cx="8367625" cy="1631216"/>
          </a:xfrm>
          <a:prstGeom prst="rect">
            <a:avLst/>
          </a:prstGeom>
        </p:spPr>
        <p:txBody>
          <a:bodyPr wrap="square">
            <a:spAutoFit/>
          </a:bodyPr>
          <a:lstStyle/>
          <a:p>
            <a:r>
              <a:rPr lang="es-ES" sz="5000" b="1" dirty="0" smtClean="0">
                <a:solidFill>
                  <a:schemeClr val="bg1"/>
                </a:solidFill>
                <a:latin typeface="Myriad Pro" panose="020B0503030403020204" pitchFamily="34" charset="0"/>
              </a:rPr>
              <a:t>INFORME DE GESTIÓN DE </a:t>
            </a:r>
          </a:p>
          <a:p>
            <a:r>
              <a:rPr lang="es-ES" sz="5000" b="1" dirty="0" smtClean="0">
                <a:solidFill>
                  <a:schemeClr val="bg1"/>
                </a:solidFill>
                <a:latin typeface="Myriad Pro" panose="020B0503030403020204" pitchFamily="34" charset="0"/>
              </a:rPr>
              <a:t>SERVICIO  AL CUIDADANO</a:t>
            </a:r>
            <a:endParaRPr lang="es-CO" sz="5000" b="1" dirty="0">
              <a:solidFill>
                <a:schemeClr val="bg1"/>
              </a:solidFill>
            </a:endParaRPr>
          </a:p>
        </p:txBody>
      </p:sp>
      <p:pic>
        <p:nvPicPr>
          <p:cNvPr id="22" name="Imagen 21">
            <a:extLst>
              <a:ext uri="{FF2B5EF4-FFF2-40B4-BE49-F238E27FC236}">
                <a16:creationId xmlns:a16="http://schemas.microsoft.com/office/drawing/2014/main" id="{912E7EE2-C877-4070-82B7-93A851208B23}"/>
              </a:ext>
            </a:extLst>
          </p:cNvPr>
          <p:cNvPicPr>
            <a:picLocks noChangeAspect="1"/>
          </p:cNvPicPr>
          <p:nvPr/>
        </p:nvPicPr>
        <p:blipFill rotWithShape="1">
          <a:blip r:embed="rId2"/>
          <a:srcRect l="19538" t="40880" b="29211"/>
          <a:stretch/>
        </p:blipFill>
        <p:spPr>
          <a:xfrm>
            <a:off x="10273077" y="3722361"/>
            <a:ext cx="2060050" cy="2051127"/>
          </a:xfrm>
          <a:prstGeom prst="rect">
            <a:avLst/>
          </a:prstGeom>
        </p:spPr>
      </p:pic>
      <p:pic>
        <p:nvPicPr>
          <p:cNvPr id="23" name="Imagen 22">
            <a:extLst>
              <a:ext uri="{FF2B5EF4-FFF2-40B4-BE49-F238E27FC236}">
                <a16:creationId xmlns:a16="http://schemas.microsoft.com/office/drawing/2014/main" id="{BCB94ED3-6F28-4565-A551-C1EBD9D5A382}"/>
              </a:ext>
            </a:extLst>
          </p:cNvPr>
          <p:cNvPicPr>
            <a:picLocks noChangeAspect="1"/>
          </p:cNvPicPr>
          <p:nvPr/>
        </p:nvPicPr>
        <p:blipFill rotWithShape="1">
          <a:blip r:embed="rId2"/>
          <a:srcRect l="19538" t="68127" b="1964"/>
          <a:stretch/>
        </p:blipFill>
        <p:spPr>
          <a:xfrm>
            <a:off x="8354190" y="4939301"/>
            <a:ext cx="2060050" cy="2051127"/>
          </a:xfrm>
          <a:prstGeom prst="rect">
            <a:avLst/>
          </a:prstGeom>
        </p:spPr>
      </p:pic>
    </p:spTree>
    <p:extLst>
      <p:ext uri="{BB962C8B-B14F-4D97-AF65-F5344CB8AC3E}">
        <p14:creationId xmlns:p14="http://schemas.microsoft.com/office/powerpoint/2010/main" val="162563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CC0196-EDA6-7749-8AE9-D46A83DE6E95}"/>
              </a:ext>
            </a:extLst>
          </p:cNvPr>
          <p:cNvPicPr>
            <a:picLocks noChangeAspect="1"/>
          </p:cNvPicPr>
          <p:nvPr/>
        </p:nvPicPr>
        <p:blipFill>
          <a:blip r:embed="rId2"/>
          <a:stretch>
            <a:fillRect/>
          </a:stretch>
        </p:blipFill>
        <p:spPr>
          <a:xfrm>
            <a:off x="3965" y="-98474"/>
            <a:ext cx="12184069" cy="6858000"/>
          </a:xfrm>
          <a:prstGeom prst="rect">
            <a:avLst/>
          </a:prstGeom>
        </p:spPr>
      </p:pic>
      <p:pic>
        <p:nvPicPr>
          <p:cNvPr id="5" name="Imagen 4">
            <a:extLst>
              <a:ext uri="{FF2B5EF4-FFF2-40B4-BE49-F238E27FC236}">
                <a16:creationId xmlns:a16="http://schemas.microsoft.com/office/drawing/2014/main" id="{B1B0CC8B-2552-9644-8940-CB7DBF2271D9}"/>
              </a:ext>
            </a:extLst>
          </p:cNvPr>
          <p:cNvPicPr>
            <a:picLocks noChangeAspect="1"/>
          </p:cNvPicPr>
          <p:nvPr/>
        </p:nvPicPr>
        <p:blipFill rotWithShape="1">
          <a:blip r:embed="rId3"/>
          <a:srcRect l="1598" t="11106" r="20170" b="21531"/>
          <a:stretch/>
        </p:blipFill>
        <p:spPr>
          <a:xfrm>
            <a:off x="-195608" y="1099925"/>
            <a:ext cx="10466518" cy="5729626"/>
          </a:xfrm>
          <a:prstGeom prst="rect">
            <a:avLst/>
          </a:prstGeom>
        </p:spPr>
      </p:pic>
      <p:sp>
        <p:nvSpPr>
          <p:cNvPr id="4" name="CuadroTexto 3">
            <a:extLst>
              <a:ext uri="{FF2B5EF4-FFF2-40B4-BE49-F238E27FC236}">
                <a16:creationId xmlns:a16="http://schemas.microsoft.com/office/drawing/2014/main" id="{85B90130-C187-274D-A9A4-98F8BE9A0626}"/>
              </a:ext>
            </a:extLst>
          </p:cNvPr>
          <p:cNvSpPr txBox="1"/>
          <p:nvPr/>
        </p:nvSpPr>
        <p:spPr>
          <a:xfrm>
            <a:off x="1858621" y="618381"/>
            <a:ext cx="9172474" cy="477054"/>
          </a:xfrm>
          <a:prstGeom prst="rect">
            <a:avLst/>
          </a:prstGeom>
          <a:noFill/>
        </p:spPr>
        <p:txBody>
          <a:bodyPr wrap="square" rtlCol="0">
            <a:spAutoFit/>
          </a:bodyPr>
          <a:lstStyle/>
          <a:p>
            <a:pPr lvl="0"/>
            <a:r>
              <a:rPr lang="es-CO" sz="2500" b="1" dirty="0">
                <a:solidFill>
                  <a:schemeClr val="accent2"/>
                </a:solidFill>
                <a:latin typeface="Microsoft YaHei UI Light" panose="020B0502040204020203" pitchFamily="34" charset="-122"/>
                <a:ea typeface="Microsoft YaHei UI Light" panose="020B0502040204020203" pitchFamily="34" charset="-122"/>
              </a:rPr>
              <a:t>SEGUIMIENTO  </a:t>
            </a:r>
            <a:r>
              <a:rPr lang="es-CO" sz="2500" b="1" dirty="0" smtClean="0">
                <a:solidFill>
                  <a:schemeClr val="accent2"/>
                </a:solidFill>
                <a:latin typeface="Microsoft YaHei UI Light" panose="020B0502040204020203" pitchFamily="34" charset="-122"/>
                <a:ea typeface="Microsoft YaHei UI Light" panose="020B0502040204020203" pitchFamily="34" charset="-122"/>
              </a:rPr>
              <a:t>A PQRSD </a:t>
            </a:r>
            <a:r>
              <a:rPr lang="es-CO" sz="2500" b="1" dirty="0">
                <a:solidFill>
                  <a:schemeClr val="accent2"/>
                </a:solidFill>
                <a:latin typeface="Microsoft YaHei UI Light" panose="020B0502040204020203" pitchFamily="34" charset="-122"/>
                <a:ea typeface="Microsoft YaHei UI Light" panose="020B0502040204020203" pitchFamily="34" charset="-122"/>
              </a:rPr>
              <a:t>RECIBIDAS</a:t>
            </a:r>
          </a:p>
        </p:txBody>
      </p:sp>
      <p:sp>
        <p:nvSpPr>
          <p:cNvPr id="8" name="CuadroTexto 7">
            <a:extLst>
              <a:ext uri="{FF2B5EF4-FFF2-40B4-BE49-F238E27FC236}">
                <a16:creationId xmlns:a16="http://schemas.microsoft.com/office/drawing/2014/main" id="{BD1A8812-ED24-384A-982F-8BCDF1CD71F4}"/>
              </a:ext>
            </a:extLst>
          </p:cNvPr>
          <p:cNvSpPr txBox="1"/>
          <p:nvPr/>
        </p:nvSpPr>
        <p:spPr>
          <a:xfrm>
            <a:off x="6278250" y="4091235"/>
            <a:ext cx="4130394" cy="1815882"/>
          </a:xfrm>
          <a:prstGeom prst="rect">
            <a:avLst/>
          </a:prstGeom>
          <a:noFill/>
        </p:spPr>
        <p:txBody>
          <a:bodyPr wrap="square" rtlCol="0">
            <a:spAutoFit/>
          </a:bodyPr>
          <a:lstStyle/>
          <a:p>
            <a:pPr algn="just"/>
            <a:r>
              <a:rPr lang="es-ES" sz="1600" dirty="0">
                <a:latin typeface="Microsoft YaHei UI Light" panose="020B0502040204020203" pitchFamily="34" charset="-122"/>
                <a:ea typeface="Microsoft YaHei UI Light" panose="020B0502040204020203" pitchFamily="34" charset="-122"/>
              </a:rPr>
              <a:t>No requieren respuesta los informes de contratistas, respuestas a solicitudes, pago de evaluación, autorización de notificaciones, pago de tasa, invitaciones, comunicados informativos, agradecimientos, entre otros.</a:t>
            </a:r>
            <a:endParaRPr lang="es-CO" sz="1600" dirty="0">
              <a:latin typeface="Microsoft YaHei UI Light" panose="020B0502040204020203" pitchFamily="34" charset="-122"/>
              <a:ea typeface="Microsoft YaHei UI Light" panose="020B0502040204020203" pitchFamily="34" charset="-122"/>
            </a:endParaRPr>
          </a:p>
          <a:p>
            <a:pPr algn="just"/>
            <a:endParaRPr lang="es-CO" sz="1600" dirty="0">
              <a:latin typeface="Microsoft YaHei UI Light" panose="020B0502040204020203" pitchFamily="34" charset="-122"/>
              <a:ea typeface="Microsoft YaHei UI Light" panose="020B0502040204020203" pitchFamily="34" charset="-122"/>
            </a:endParaRPr>
          </a:p>
        </p:txBody>
      </p:sp>
      <p:pic>
        <p:nvPicPr>
          <p:cNvPr id="25" name="Imagen 24">
            <a:extLst>
              <a:ext uri="{FF2B5EF4-FFF2-40B4-BE49-F238E27FC236}">
                <a16:creationId xmlns:a16="http://schemas.microsoft.com/office/drawing/2014/main" id="{4FD0438A-1082-4986-9C82-9965B0C66FB5}"/>
              </a:ext>
            </a:extLst>
          </p:cNvPr>
          <p:cNvPicPr>
            <a:picLocks noChangeAspect="1"/>
          </p:cNvPicPr>
          <p:nvPr/>
        </p:nvPicPr>
        <p:blipFill rotWithShape="1">
          <a:blip r:embed="rId4"/>
          <a:srcRect l="26158" t="86059" r="19500" b="2943"/>
          <a:stretch/>
        </p:blipFill>
        <p:spPr>
          <a:xfrm rot="10800000">
            <a:off x="0" y="9212"/>
            <a:ext cx="1987887" cy="1558453"/>
          </a:xfrm>
          <a:prstGeom prst="rect">
            <a:avLst/>
          </a:prstGeom>
        </p:spPr>
      </p:pic>
      <p:sp>
        <p:nvSpPr>
          <p:cNvPr id="26" name="CuadroTexto 25">
            <a:extLst>
              <a:ext uri="{FF2B5EF4-FFF2-40B4-BE49-F238E27FC236}">
                <a16:creationId xmlns:a16="http://schemas.microsoft.com/office/drawing/2014/main" id="{C6E65040-C088-426D-8C03-CE62510AABF2}"/>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icrosoft YaHei UI Light" panose="020B0502040204020203" pitchFamily="34" charset="-122"/>
                <a:ea typeface="Microsoft YaHei UI Light" panose="020B0502040204020203" pitchFamily="34" charset="-122"/>
              </a:rPr>
              <a:t>7.</a:t>
            </a:r>
            <a:endParaRPr lang="es-CO" sz="3500" dirty="0">
              <a:latin typeface="Microsoft YaHei UI Light" panose="020B0502040204020203" pitchFamily="34" charset="-122"/>
              <a:ea typeface="Microsoft YaHei UI Light" panose="020B0502040204020203" pitchFamily="34" charset="-122"/>
            </a:endParaRPr>
          </a:p>
        </p:txBody>
      </p:sp>
      <p:pic>
        <p:nvPicPr>
          <p:cNvPr id="27" name="Imagen 26">
            <a:extLst>
              <a:ext uri="{FF2B5EF4-FFF2-40B4-BE49-F238E27FC236}">
                <a16:creationId xmlns:a16="http://schemas.microsoft.com/office/drawing/2014/main" id="{1DC192F9-62EC-466E-AF8B-9B1AD47FCD27}"/>
              </a:ext>
            </a:extLst>
          </p:cNvPr>
          <p:cNvPicPr>
            <a:picLocks noChangeAspect="1"/>
          </p:cNvPicPr>
          <p:nvPr/>
        </p:nvPicPr>
        <p:blipFill>
          <a:blip r:embed="rId5"/>
          <a:stretch>
            <a:fillRect/>
          </a:stretch>
        </p:blipFill>
        <p:spPr>
          <a:xfrm>
            <a:off x="993943" y="490088"/>
            <a:ext cx="706216" cy="817270"/>
          </a:xfrm>
          <a:prstGeom prst="rect">
            <a:avLst/>
          </a:prstGeom>
        </p:spPr>
      </p:pic>
      <p:sp>
        <p:nvSpPr>
          <p:cNvPr id="17" name="Rectángulo 16">
            <a:extLst>
              <a:ext uri="{FF2B5EF4-FFF2-40B4-BE49-F238E27FC236}">
                <a16:creationId xmlns:a16="http://schemas.microsoft.com/office/drawing/2014/main" id="{C435E1BD-8950-4EFA-9886-62DE39D17C63}"/>
              </a:ext>
            </a:extLst>
          </p:cNvPr>
          <p:cNvSpPr/>
          <p:nvPr/>
        </p:nvSpPr>
        <p:spPr>
          <a:xfrm>
            <a:off x="2909363" y="2160098"/>
            <a:ext cx="1466476" cy="584775"/>
          </a:xfrm>
          <a:prstGeom prst="rect">
            <a:avLst/>
          </a:prstGeom>
        </p:spPr>
        <p:txBody>
          <a:bodyPr wrap="square">
            <a:spAutoFit/>
          </a:bodyPr>
          <a:lstStyle/>
          <a:p>
            <a:pPr lvl="0"/>
            <a:r>
              <a:rPr lang="es-CO" sz="1600" dirty="0">
                <a:latin typeface="Microsoft YaHei UI Light" panose="020B0502040204020203" pitchFamily="34" charset="-122"/>
                <a:ea typeface="Microsoft YaHei UI Light" panose="020B0502040204020203" pitchFamily="34" charset="-122"/>
              </a:rPr>
              <a:t>REQUIEREN RESPUESTA</a:t>
            </a:r>
          </a:p>
        </p:txBody>
      </p:sp>
      <p:sp>
        <p:nvSpPr>
          <p:cNvPr id="31" name="CuadroTexto 30">
            <a:extLst>
              <a:ext uri="{FF2B5EF4-FFF2-40B4-BE49-F238E27FC236}">
                <a16:creationId xmlns:a16="http://schemas.microsoft.com/office/drawing/2014/main" id="{02FF57D3-470F-4B1D-9976-1E821C30394F}"/>
              </a:ext>
            </a:extLst>
          </p:cNvPr>
          <p:cNvSpPr txBox="1"/>
          <p:nvPr/>
        </p:nvSpPr>
        <p:spPr>
          <a:xfrm>
            <a:off x="9064227" y="2893502"/>
            <a:ext cx="1038886" cy="477054"/>
          </a:xfrm>
          <a:prstGeom prst="rect">
            <a:avLst/>
          </a:prstGeom>
          <a:noFill/>
        </p:spPr>
        <p:txBody>
          <a:bodyPr wrap="square" rtlCol="0">
            <a:spAutoFit/>
          </a:bodyPr>
          <a:lstStyle/>
          <a:p>
            <a:pPr lvl="0" algn="ctr"/>
            <a:r>
              <a:rPr lang="es-MX" sz="2500" b="1" dirty="0" smtClean="0">
                <a:solidFill>
                  <a:schemeClr val="bg1"/>
                </a:solidFill>
                <a:latin typeface="Microsoft YaHei UI Light" panose="020B0502040204020203" pitchFamily="34" charset="-122"/>
                <a:ea typeface="Microsoft YaHei UI Light" panose="020B0502040204020203" pitchFamily="34" charset="-122"/>
              </a:rPr>
              <a:t>2047</a:t>
            </a:r>
            <a:endParaRPr lang="es-CO" sz="2500" b="1" dirty="0">
              <a:solidFill>
                <a:schemeClr val="bg1"/>
              </a:solidFill>
              <a:latin typeface="Microsoft YaHei UI Light" panose="020B0502040204020203" pitchFamily="34" charset="-122"/>
              <a:ea typeface="Microsoft YaHei UI Light" panose="020B0502040204020203" pitchFamily="34" charset="-122"/>
            </a:endParaRPr>
          </a:p>
        </p:txBody>
      </p:sp>
      <p:sp>
        <p:nvSpPr>
          <p:cNvPr id="34" name="CuadroTexto 33">
            <a:extLst>
              <a:ext uri="{FF2B5EF4-FFF2-40B4-BE49-F238E27FC236}">
                <a16:creationId xmlns:a16="http://schemas.microsoft.com/office/drawing/2014/main" id="{A931DCCA-31C4-46AE-89ED-86DE88FB47B3}"/>
              </a:ext>
            </a:extLst>
          </p:cNvPr>
          <p:cNvSpPr txBox="1"/>
          <p:nvPr/>
        </p:nvSpPr>
        <p:spPr>
          <a:xfrm>
            <a:off x="9023325" y="1518004"/>
            <a:ext cx="1038886" cy="477054"/>
          </a:xfrm>
          <a:prstGeom prst="rect">
            <a:avLst/>
          </a:prstGeom>
          <a:noFill/>
        </p:spPr>
        <p:txBody>
          <a:bodyPr wrap="square" rtlCol="0">
            <a:spAutoFit/>
          </a:bodyPr>
          <a:lstStyle/>
          <a:p>
            <a:pPr lvl="0" algn="ctr"/>
            <a:r>
              <a:rPr lang="es-CO" sz="2500" b="1" dirty="0" smtClean="0">
                <a:solidFill>
                  <a:schemeClr val="bg1"/>
                </a:solidFill>
                <a:latin typeface="Microsoft YaHei UI Light" panose="020B0502040204020203" pitchFamily="34" charset="-122"/>
                <a:ea typeface="Microsoft YaHei UI Light" panose="020B0502040204020203" pitchFamily="34" charset="-122"/>
              </a:rPr>
              <a:t>196 </a:t>
            </a:r>
            <a:endParaRPr lang="es-CO" sz="2500" b="1" dirty="0">
              <a:solidFill>
                <a:schemeClr val="bg1"/>
              </a:solidFill>
              <a:latin typeface="Microsoft YaHei UI Light" panose="020B0502040204020203" pitchFamily="34" charset="-122"/>
              <a:ea typeface="Microsoft YaHei UI Light" panose="020B0502040204020203" pitchFamily="34" charset="-122"/>
            </a:endParaRPr>
          </a:p>
        </p:txBody>
      </p:sp>
      <p:sp>
        <p:nvSpPr>
          <p:cNvPr id="36" name="Rectángulo 35">
            <a:extLst>
              <a:ext uri="{FF2B5EF4-FFF2-40B4-BE49-F238E27FC236}">
                <a16:creationId xmlns:a16="http://schemas.microsoft.com/office/drawing/2014/main" id="{02C24A97-597B-4D07-8073-668324F0A149}"/>
              </a:ext>
            </a:extLst>
          </p:cNvPr>
          <p:cNvSpPr/>
          <p:nvPr/>
        </p:nvSpPr>
        <p:spPr>
          <a:xfrm>
            <a:off x="7463453" y="1354851"/>
            <a:ext cx="1759989" cy="830997"/>
          </a:xfrm>
          <a:prstGeom prst="rect">
            <a:avLst/>
          </a:prstGeom>
        </p:spPr>
        <p:txBody>
          <a:bodyPr wrap="square">
            <a:spAutoFit/>
          </a:bodyPr>
          <a:lstStyle/>
          <a:p>
            <a:pPr lvl="0" algn="ctr"/>
            <a:r>
              <a:rPr lang="es-CO" sz="1600" dirty="0">
                <a:latin typeface="Microsoft YaHei UI Light" panose="020B0502040204020203" pitchFamily="34" charset="-122"/>
                <a:ea typeface="Microsoft YaHei UI Light" panose="020B0502040204020203" pitchFamily="34" charset="-122"/>
              </a:rPr>
              <a:t>PENDIENTES POR RESPONDER </a:t>
            </a:r>
          </a:p>
        </p:txBody>
      </p:sp>
      <p:sp>
        <p:nvSpPr>
          <p:cNvPr id="37" name="CuadroTexto 36">
            <a:extLst>
              <a:ext uri="{FF2B5EF4-FFF2-40B4-BE49-F238E27FC236}">
                <a16:creationId xmlns:a16="http://schemas.microsoft.com/office/drawing/2014/main" id="{19ED5CD0-0D84-40B9-BE9B-3832755E47C8}"/>
              </a:ext>
            </a:extLst>
          </p:cNvPr>
          <p:cNvSpPr txBox="1"/>
          <p:nvPr/>
        </p:nvSpPr>
        <p:spPr>
          <a:xfrm>
            <a:off x="5037651" y="3938402"/>
            <a:ext cx="1038886" cy="477054"/>
          </a:xfrm>
          <a:prstGeom prst="rect">
            <a:avLst/>
          </a:prstGeom>
          <a:noFill/>
        </p:spPr>
        <p:txBody>
          <a:bodyPr wrap="square" rtlCol="0">
            <a:spAutoFit/>
          </a:bodyPr>
          <a:lstStyle/>
          <a:p>
            <a:pPr lvl="0" algn="ctr"/>
            <a:r>
              <a:rPr lang="es-MX" sz="2500" b="1" dirty="0" smtClean="0">
                <a:solidFill>
                  <a:schemeClr val="bg1"/>
                </a:solidFill>
                <a:latin typeface="Microsoft YaHei UI Light" panose="020B0502040204020203" pitchFamily="34" charset="-122"/>
                <a:ea typeface="Microsoft YaHei UI Light" panose="020B0502040204020203" pitchFamily="34" charset="-122"/>
              </a:rPr>
              <a:t>5385</a:t>
            </a:r>
            <a:endParaRPr lang="es-CO" sz="2500" b="1" dirty="0">
              <a:solidFill>
                <a:schemeClr val="bg1"/>
              </a:solidFill>
              <a:latin typeface="Microsoft YaHei UI Light" panose="020B0502040204020203" pitchFamily="34" charset="-122"/>
              <a:ea typeface="Microsoft YaHei UI Light" panose="020B0502040204020203" pitchFamily="34" charset="-122"/>
            </a:endParaRPr>
          </a:p>
        </p:txBody>
      </p:sp>
      <p:sp>
        <p:nvSpPr>
          <p:cNvPr id="39" name="Rectángulo 38">
            <a:extLst>
              <a:ext uri="{FF2B5EF4-FFF2-40B4-BE49-F238E27FC236}">
                <a16:creationId xmlns:a16="http://schemas.microsoft.com/office/drawing/2014/main" id="{C6F88050-C83D-46BE-8881-19DC1093E794}"/>
              </a:ext>
            </a:extLst>
          </p:cNvPr>
          <p:cNvSpPr/>
          <p:nvPr/>
        </p:nvSpPr>
        <p:spPr>
          <a:xfrm>
            <a:off x="3524952" y="3890482"/>
            <a:ext cx="1780903" cy="584775"/>
          </a:xfrm>
          <a:prstGeom prst="rect">
            <a:avLst/>
          </a:prstGeom>
        </p:spPr>
        <p:txBody>
          <a:bodyPr wrap="square">
            <a:spAutoFit/>
          </a:bodyPr>
          <a:lstStyle/>
          <a:p>
            <a:r>
              <a:rPr lang="es-CO" sz="1600" dirty="0">
                <a:latin typeface="Microsoft YaHei UI Light" panose="020B0502040204020203" pitchFamily="34" charset="-122"/>
                <a:ea typeface="Microsoft YaHei UI Light" panose="020B0502040204020203" pitchFamily="34" charset="-122"/>
              </a:rPr>
              <a:t>NO REQUIEREN </a:t>
            </a:r>
          </a:p>
          <a:p>
            <a:r>
              <a:rPr lang="es-CO" sz="1600" dirty="0">
                <a:latin typeface="Microsoft YaHei UI Light" panose="020B0502040204020203" pitchFamily="34" charset="-122"/>
                <a:ea typeface="Microsoft YaHei UI Light" panose="020B0502040204020203" pitchFamily="34" charset="-122"/>
              </a:rPr>
              <a:t>RESPUESTA</a:t>
            </a:r>
          </a:p>
        </p:txBody>
      </p:sp>
      <p:sp>
        <p:nvSpPr>
          <p:cNvPr id="40" name="CuadroTexto 39">
            <a:extLst>
              <a:ext uri="{FF2B5EF4-FFF2-40B4-BE49-F238E27FC236}">
                <a16:creationId xmlns:a16="http://schemas.microsoft.com/office/drawing/2014/main" id="{0F9CED4F-3DD6-43F4-967D-26967EC71EA9}"/>
              </a:ext>
            </a:extLst>
          </p:cNvPr>
          <p:cNvSpPr txBox="1"/>
          <p:nvPr/>
        </p:nvSpPr>
        <p:spPr>
          <a:xfrm>
            <a:off x="4208139" y="5683064"/>
            <a:ext cx="1038886" cy="430887"/>
          </a:xfrm>
          <a:prstGeom prst="rect">
            <a:avLst/>
          </a:prstGeom>
          <a:noFill/>
        </p:spPr>
        <p:txBody>
          <a:bodyPr wrap="square" rtlCol="0">
            <a:spAutoFit/>
          </a:bodyPr>
          <a:lstStyle/>
          <a:p>
            <a:pPr lvl="0" algn="r"/>
            <a:r>
              <a:rPr lang="es-CO" sz="2200" b="1" dirty="0" smtClean="0">
                <a:solidFill>
                  <a:schemeClr val="bg1"/>
                </a:solidFill>
                <a:latin typeface="Microsoft YaHei UI Light" panose="020B0502040204020203" pitchFamily="34" charset="-122"/>
                <a:ea typeface="Microsoft YaHei UI Light" panose="020B0502040204020203" pitchFamily="34" charset="-122"/>
              </a:rPr>
              <a:t>2818</a:t>
            </a:r>
            <a:endParaRPr lang="es-CO" sz="2200" b="1" dirty="0">
              <a:solidFill>
                <a:schemeClr val="bg1"/>
              </a:solidFill>
              <a:latin typeface="Microsoft YaHei UI Light" panose="020B0502040204020203" pitchFamily="34" charset="-122"/>
              <a:ea typeface="Microsoft YaHei UI Light" panose="020B0502040204020203" pitchFamily="34" charset="-122"/>
            </a:endParaRPr>
          </a:p>
        </p:txBody>
      </p:sp>
      <p:sp>
        <p:nvSpPr>
          <p:cNvPr id="41" name="Rectángulo 40">
            <a:extLst>
              <a:ext uri="{FF2B5EF4-FFF2-40B4-BE49-F238E27FC236}">
                <a16:creationId xmlns:a16="http://schemas.microsoft.com/office/drawing/2014/main" id="{4FBEAD04-B90D-45A8-8E52-6A9DF84A64FC}"/>
              </a:ext>
            </a:extLst>
          </p:cNvPr>
          <p:cNvSpPr/>
          <p:nvPr/>
        </p:nvSpPr>
        <p:spPr>
          <a:xfrm>
            <a:off x="2050344" y="5683064"/>
            <a:ext cx="797013" cy="400110"/>
          </a:xfrm>
          <a:prstGeom prst="rect">
            <a:avLst/>
          </a:prstGeom>
        </p:spPr>
        <p:txBody>
          <a:bodyPr wrap="square">
            <a:spAutoFit/>
          </a:bodyPr>
          <a:lstStyle/>
          <a:p>
            <a:pPr lvl="0" algn="ctr"/>
            <a:r>
              <a:rPr lang="es-CO" sz="2000" b="1" dirty="0" smtClean="0">
                <a:solidFill>
                  <a:srgbClr val="991D7F"/>
                </a:solidFill>
                <a:latin typeface="Microsoft YaHei UI Light" panose="020B0502040204020203" pitchFamily="34" charset="-122"/>
                <a:ea typeface="Microsoft YaHei UI Light" panose="020B0502040204020203" pitchFamily="34" charset="-122"/>
              </a:rPr>
              <a:t>27%</a:t>
            </a:r>
            <a:endParaRPr lang="es-CO" sz="2000" b="1" dirty="0">
              <a:solidFill>
                <a:srgbClr val="991D7F"/>
              </a:solidFill>
              <a:latin typeface="Microsoft YaHei UI Light" panose="020B0502040204020203" pitchFamily="34" charset="-122"/>
              <a:ea typeface="Microsoft YaHei UI Light" panose="020B0502040204020203" pitchFamily="34" charset="-122"/>
            </a:endParaRPr>
          </a:p>
        </p:txBody>
      </p:sp>
      <p:sp>
        <p:nvSpPr>
          <p:cNvPr id="42" name="Rectángulo 41">
            <a:extLst>
              <a:ext uri="{FF2B5EF4-FFF2-40B4-BE49-F238E27FC236}">
                <a16:creationId xmlns:a16="http://schemas.microsoft.com/office/drawing/2014/main" id="{9453E789-6EE0-4E16-A987-9B576396A64B}"/>
              </a:ext>
            </a:extLst>
          </p:cNvPr>
          <p:cNvSpPr/>
          <p:nvPr/>
        </p:nvSpPr>
        <p:spPr>
          <a:xfrm>
            <a:off x="2738332" y="5524310"/>
            <a:ext cx="1813200" cy="830997"/>
          </a:xfrm>
          <a:prstGeom prst="rect">
            <a:avLst/>
          </a:prstGeom>
        </p:spPr>
        <p:txBody>
          <a:bodyPr wrap="square">
            <a:spAutoFit/>
          </a:bodyPr>
          <a:lstStyle/>
          <a:p>
            <a:pPr algn="ctr"/>
            <a:r>
              <a:rPr lang="es-CO" sz="1600" dirty="0">
                <a:latin typeface="Microsoft YaHei UI Light" panose="020B0502040204020203" pitchFamily="34" charset="-122"/>
                <a:ea typeface="Microsoft YaHei UI Light" panose="020B0502040204020203" pitchFamily="34" charset="-122"/>
              </a:rPr>
              <a:t> TRAMITES Y </a:t>
            </a:r>
          </a:p>
          <a:p>
            <a:pPr algn="ctr"/>
            <a:r>
              <a:rPr lang="es-CO" sz="1600" dirty="0">
                <a:latin typeface="Microsoft YaHei UI Light" panose="020B0502040204020203" pitchFamily="34" charset="-122"/>
                <a:ea typeface="Microsoft YaHei UI Light" panose="020B0502040204020203" pitchFamily="34" charset="-122"/>
              </a:rPr>
              <a:t>DENUNCIAS AMBIENTALES </a:t>
            </a:r>
          </a:p>
        </p:txBody>
      </p:sp>
      <p:sp>
        <p:nvSpPr>
          <p:cNvPr id="43" name="Rectángulo 42">
            <a:extLst>
              <a:ext uri="{FF2B5EF4-FFF2-40B4-BE49-F238E27FC236}">
                <a16:creationId xmlns:a16="http://schemas.microsoft.com/office/drawing/2014/main" id="{D430EF05-11C3-4E54-A06A-EFC679212F40}"/>
              </a:ext>
            </a:extLst>
          </p:cNvPr>
          <p:cNvSpPr/>
          <p:nvPr/>
        </p:nvSpPr>
        <p:spPr>
          <a:xfrm>
            <a:off x="635488" y="4395638"/>
            <a:ext cx="846707" cy="430887"/>
          </a:xfrm>
          <a:prstGeom prst="rect">
            <a:avLst/>
          </a:prstGeom>
        </p:spPr>
        <p:txBody>
          <a:bodyPr wrap="none">
            <a:spAutoFit/>
          </a:bodyPr>
          <a:lstStyle/>
          <a:p>
            <a:pPr lvl="0" algn="ctr"/>
            <a:r>
              <a:rPr lang="es-CO" sz="2200" b="1" dirty="0">
                <a:latin typeface="Microsoft YaHei UI Light" panose="020B0502040204020203" pitchFamily="34" charset="-122"/>
                <a:ea typeface="Microsoft YaHei UI Light" panose="020B0502040204020203" pitchFamily="34" charset="-122"/>
              </a:rPr>
              <a:t>100%</a:t>
            </a:r>
          </a:p>
        </p:txBody>
      </p:sp>
      <p:sp>
        <p:nvSpPr>
          <p:cNvPr id="44" name="Rectángulo 43">
            <a:extLst>
              <a:ext uri="{FF2B5EF4-FFF2-40B4-BE49-F238E27FC236}">
                <a16:creationId xmlns:a16="http://schemas.microsoft.com/office/drawing/2014/main" id="{A72D43F1-FAEC-4894-AF18-995CE40DA72F}"/>
              </a:ext>
            </a:extLst>
          </p:cNvPr>
          <p:cNvSpPr/>
          <p:nvPr/>
        </p:nvSpPr>
        <p:spPr>
          <a:xfrm>
            <a:off x="231816" y="3908661"/>
            <a:ext cx="1434095" cy="584775"/>
          </a:xfrm>
          <a:prstGeom prst="rect">
            <a:avLst/>
          </a:prstGeom>
        </p:spPr>
        <p:txBody>
          <a:bodyPr wrap="square">
            <a:spAutoFit/>
          </a:bodyPr>
          <a:lstStyle/>
          <a:p>
            <a:pPr algn="ctr"/>
            <a:r>
              <a:rPr lang="es-CO" sz="1600" dirty="0">
                <a:latin typeface="Microsoft YaHei UI Light" panose="020B0502040204020203" pitchFamily="34" charset="-122"/>
                <a:ea typeface="Microsoft YaHei UI Light" panose="020B0502040204020203" pitchFamily="34" charset="-122"/>
              </a:rPr>
              <a:t>PQRSD RECIBIDOS </a:t>
            </a:r>
          </a:p>
        </p:txBody>
      </p:sp>
      <p:sp>
        <p:nvSpPr>
          <p:cNvPr id="45" name="CuadroTexto 44">
            <a:extLst>
              <a:ext uri="{FF2B5EF4-FFF2-40B4-BE49-F238E27FC236}">
                <a16:creationId xmlns:a16="http://schemas.microsoft.com/office/drawing/2014/main" id="{7D5F53C6-C639-4407-ACD9-018298B7EFD0}"/>
              </a:ext>
            </a:extLst>
          </p:cNvPr>
          <p:cNvSpPr txBox="1"/>
          <p:nvPr/>
        </p:nvSpPr>
        <p:spPr>
          <a:xfrm>
            <a:off x="542284" y="3591488"/>
            <a:ext cx="1288426" cy="477054"/>
          </a:xfrm>
          <a:prstGeom prst="rect">
            <a:avLst/>
          </a:prstGeom>
          <a:noFill/>
        </p:spPr>
        <p:txBody>
          <a:bodyPr wrap="square" rtlCol="0">
            <a:spAutoFit/>
          </a:bodyPr>
          <a:lstStyle/>
          <a:p>
            <a:pPr lvl="0"/>
            <a:r>
              <a:rPr lang="es-CO" sz="2500" b="1" dirty="0" smtClean="0">
                <a:solidFill>
                  <a:srgbClr val="002060"/>
                </a:solidFill>
                <a:latin typeface="Microsoft YaHei UI Light" panose="020B0502040204020203" pitchFamily="34" charset="-122"/>
                <a:ea typeface="Microsoft YaHei UI Light" panose="020B0502040204020203" pitchFamily="34" charset="-122"/>
              </a:rPr>
              <a:t>10.446 </a:t>
            </a:r>
            <a:endParaRPr lang="es-CO" sz="2500" b="1" dirty="0">
              <a:solidFill>
                <a:srgbClr val="002060"/>
              </a:solidFill>
              <a:latin typeface="Microsoft YaHei UI Light" panose="020B0502040204020203" pitchFamily="34" charset="-122"/>
              <a:ea typeface="Microsoft YaHei UI Light" panose="020B0502040204020203" pitchFamily="34" charset="-122"/>
            </a:endParaRPr>
          </a:p>
        </p:txBody>
      </p:sp>
      <p:sp>
        <p:nvSpPr>
          <p:cNvPr id="46" name="Rectángulo 45">
            <a:extLst>
              <a:ext uri="{FF2B5EF4-FFF2-40B4-BE49-F238E27FC236}">
                <a16:creationId xmlns:a16="http://schemas.microsoft.com/office/drawing/2014/main" id="{3A6E0CCC-4E94-C941-B799-3446FFFD1B89}"/>
              </a:ext>
            </a:extLst>
          </p:cNvPr>
          <p:cNvSpPr/>
          <p:nvPr/>
        </p:nvSpPr>
        <p:spPr>
          <a:xfrm>
            <a:off x="6731310" y="1528934"/>
            <a:ext cx="797013" cy="400110"/>
          </a:xfrm>
          <a:prstGeom prst="rect">
            <a:avLst/>
          </a:prstGeom>
        </p:spPr>
        <p:txBody>
          <a:bodyPr wrap="square">
            <a:spAutoFit/>
          </a:bodyPr>
          <a:lstStyle/>
          <a:p>
            <a:pPr lvl="0" algn="ctr"/>
            <a:r>
              <a:rPr lang="es-CO" sz="2000" b="1" dirty="0">
                <a:solidFill>
                  <a:srgbClr val="00B0F0"/>
                </a:solidFill>
                <a:latin typeface="Microsoft YaHei UI Light" panose="020B0502040204020203" pitchFamily="34" charset="-122"/>
                <a:ea typeface="Microsoft YaHei UI Light" panose="020B0502040204020203" pitchFamily="34" charset="-122"/>
              </a:rPr>
              <a:t>9</a:t>
            </a:r>
            <a:r>
              <a:rPr lang="es-CO" sz="2000" b="1" dirty="0" smtClean="0">
                <a:solidFill>
                  <a:srgbClr val="00B0F0"/>
                </a:solidFill>
                <a:latin typeface="Microsoft YaHei UI Light" panose="020B0502040204020203" pitchFamily="34" charset="-122"/>
                <a:ea typeface="Microsoft YaHei UI Light" panose="020B0502040204020203" pitchFamily="34" charset="-122"/>
              </a:rPr>
              <a:t>%</a:t>
            </a:r>
            <a:endParaRPr lang="es-CO" sz="2000" b="1" dirty="0">
              <a:solidFill>
                <a:srgbClr val="00B0F0"/>
              </a:solidFill>
              <a:latin typeface="Microsoft YaHei UI Light" panose="020B0502040204020203" pitchFamily="34" charset="-122"/>
              <a:ea typeface="Microsoft YaHei UI Light" panose="020B0502040204020203" pitchFamily="34" charset="-122"/>
            </a:endParaRPr>
          </a:p>
        </p:txBody>
      </p:sp>
      <p:sp>
        <p:nvSpPr>
          <p:cNvPr id="47" name="Rectángulo 46">
            <a:extLst>
              <a:ext uri="{FF2B5EF4-FFF2-40B4-BE49-F238E27FC236}">
                <a16:creationId xmlns:a16="http://schemas.microsoft.com/office/drawing/2014/main" id="{356DE869-A7B0-1544-B407-C5C3FF05209A}"/>
              </a:ext>
            </a:extLst>
          </p:cNvPr>
          <p:cNvSpPr/>
          <p:nvPr/>
        </p:nvSpPr>
        <p:spPr>
          <a:xfrm>
            <a:off x="6777411" y="2910689"/>
            <a:ext cx="797013" cy="400110"/>
          </a:xfrm>
          <a:prstGeom prst="rect">
            <a:avLst/>
          </a:prstGeom>
        </p:spPr>
        <p:txBody>
          <a:bodyPr wrap="square">
            <a:spAutoFit/>
          </a:bodyPr>
          <a:lstStyle/>
          <a:p>
            <a:pPr lvl="0" algn="ctr"/>
            <a:r>
              <a:rPr lang="es-CO" sz="2000" b="1" dirty="0" smtClean="0">
                <a:solidFill>
                  <a:srgbClr val="00B0F0"/>
                </a:solidFill>
                <a:latin typeface="Microsoft YaHei UI Light" panose="020B0502040204020203" pitchFamily="34" charset="-122"/>
                <a:ea typeface="Microsoft YaHei UI Light" panose="020B0502040204020203" pitchFamily="34" charset="-122"/>
              </a:rPr>
              <a:t>91%</a:t>
            </a:r>
            <a:endParaRPr lang="es-CO" sz="2000" b="1" dirty="0">
              <a:solidFill>
                <a:srgbClr val="00B0F0"/>
              </a:solidFill>
              <a:latin typeface="Microsoft YaHei UI Light" panose="020B0502040204020203" pitchFamily="34" charset="-122"/>
              <a:ea typeface="Microsoft YaHei UI Light" panose="020B0502040204020203" pitchFamily="34" charset="-122"/>
            </a:endParaRPr>
          </a:p>
        </p:txBody>
      </p:sp>
      <p:sp>
        <p:nvSpPr>
          <p:cNvPr id="48" name="Rectángulo 47">
            <a:extLst>
              <a:ext uri="{FF2B5EF4-FFF2-40B4-BE49-F238E27FC236}">
                <a16:creationId xmlns:a16="http://schemas.microsoft.com/office/drawing/2014/main" id="{16868F48-8075-894B-AB7C-B3179B9F025C}"/>
              </a:ext>
            </a:extLst>
          </p:cNvPr>
          <p:cNvSpPr/>
          <p:nvPr/>
        </p:nvSpPr>
        <p:spPr>
          <a:xfrm>
            <a:off x="7608251" y="2921047"/>
            <a:ext cx="1690725" cy="338554"/>
          </a:xfrm>
          <a:prstGeom prst="rect">
            <a:avLst/>
          </a:prstGeom>
        </p:spPr>
        <p:txBody>
          <a:bodyPr wrap="square">
            <a:spAutoFit/>
          </a:bodyPr>
          <a:lstStyle/>
          <a:p>
            <a:pPr lvl="0"/>
            <a:r>
              <a:rPr lang="es-CO" sz="1600" dirty="0">
                <a:latin typeface="Microsoft YaHei UI Light" panose="020B0502040204020203" pitchFamily="34" charset="-122"/>
                <a:ea typeface="Microsoft YaHei UI Light" panose="020B0502040204020203" pitchFamily="34" charset="-122"/>
              </a:rPr>
              <a:t>RESPONDIDOS</a:t>
            </a:r>
          </a:p>
        </p:txBody>
      </p:sp>
      <p:sp>
        <p:nvSpPr>
          <p:cNvPr id="49" name="CuadroTexto 48">
            <a:extLst>
              <a:ext uri="{FF2B5EF4-FFF2-40B4-BE49-F238E27FC236}">
                <a16:creationId xmlns:a16="http://schemas.microsoft.com/office/drawing/2014/main" id="{873DC221-DFCF-724A-BE47-D9A1FEF0A8E2}"/>
              </a:ext>
            </a:extLst>
          </p:cNvPr>
          <p:cNvSpPr txBox="1"/>
          <p:nvPr/>
        </p:nvSpPr>
        <p:spPr>
          <a:xfrm>
            <a:off x="4283842" y="2204512"/>
            <a:ext cx="1038886" cy="477054"/>
          </a:xfrm>
          <a:prstGeom prst="rect">
            <a:avLst/>
          </a:prstGeom>
          <a:noFill/>
        </p:spPr>
        <p:txBody>
          <a:bodyPr wrap="square" rtlCol="0">
            <a:spAutoFit/>
          </a:bodyPr>
          <a:lstStyle/>
          <a:p>
            <a:pPr lvl="0" algn="ctr"/>
            <a:r>
              <a:rPr lang="es-CO" sz="2500" b="1" dirty="0" smtClean="0">
                <a:solidFill>
                  <a:schemeClr val="bg1"/>
                </a:solidFill>
                <a:latin typeface="Microsoft YaHei UI Light" panose="020B0502040204020203" pitchFamily="34" charset="-122"/>
                <a:ea typeface="Microsoft YaHei UI Light" panose="020B0502040204020203" pitchFamily="34" charset="-122"/>
              </a:rPr>
              <a:t>2243</a:t>
            </a:r>
            <a:endParaRPr lang="es-CO" sz="2500" b="1" dirty="0">
              <a:solidFill>
                <a:schemeClr val="bg1"/>
              </a:solidFill>
              <a:latin typeface="Microsoft YaHei UI Light" panose="020B0502040204020203" pitchFamily="34" charset="-122"/>
              <a:ea typeface="Microsoft YaHei UI Light" panose="020B0502040204020203" pitchFamily="34" charset="-122"/>
            </a:endParaRPr>
          </a:p>
        </p:txBody>
      </p:sp>
      <p:sp>
        <p:nvSpPr>
          <p:cNvPr id="50" name="Rectángulo 49">
            <a:extLst>
              <a:ext uri="{FF2B5EF4-FFF2-40B4-BE49-F238E27FC236}">
                <a16:creationId xmlns:a16="http://schemas.microsoft.com/office/drawing/2014/main" id="{6BACF734-0EB0-284B-A0BF-885E105FE330}"/>
              </a:ext>
            </a:extLst>
          </p:cNvPr>
          <p:cNvSpPr/>
          <p:nvPr/>
        </p:nvSpPr>
        <p:spPr>
          <a:xfrm>
            <a:off x="1911788" y="2272744"/>
            <a:ext cx="999916" cy="400110"/>
          </a:xfrm>
          <a:prstGeom prst="rect">
            <a:avLst/>
          </a:prstGeom>
        </p:spPr>
        <p:txBody>
          <a:bodyPr wrap="square">
            <a:spAutoFit/>
          </a:bodyPr>
          <a:lstStyle/>
          <a:p>
            <a:pPr lvl="0" algn="ctr"/>
            <a:r>
              <a:rPr lang="es-CO" sz="2000" b="1" dirty="0" smtClean="0">
                <a:solidFill>
                  <a:srgbClr val="00B0F0"/>
                </a:solidFill>
                <a:latin typeface="Microsoft YaHei UI Light" panose="020B0502040204020203" pitchFamily="34" charset="-122"/>
                <a:ea typeface="Microsoft YaHei UI Light" panose="020B0502040204020203" pitchFamily="34" charset="-122"/>
              </a:rPr>
              <a:t>21,5%</a:t>
            </a:r>
            <a:endParaRPr lang="es-CO" sz="2000" b="1" dirty="0">
              <a:solidFill>
                <a:srgbClr val="00B0F0"/>
              </a:solidFill>
              <a:latin typeface="Microsoft YaHei UI Light" panose="020B0502040204020203" pitchFamily="34" charset="-122"/>
              <a:ea typeface="Microsoft YaHei UI Light" panose="020B0502040204020203" pitchFamily="34" charset="-122"/>
            </a:endParaRPr>
          </a:p>
        </p:txBody>
      </p:sp>
      <p:sp>
        <p:nvSpPr>
          <p:cNvPr id="51" name="Rectángulo 50">
            <a:extLst>
              <a:ext uri="{FF2B5EF4-FFF2-40B4-BE49-F238E27FC236}">
                <a16:creationId xmlns:a16="http://schemas.microsoft.com/office/drawing/2014/main" id="{8DACF095-7CD3-854E-86D9-35C8DC98A901}"/>
              </a:ext>
            </a:extLst>
          </p:cNvPr>
          <p:cNvSpPr/>
          <p:nvPr/>
        </p:nvSpPr>
        <p:spPr>
          <a:xfrm>
            <a:off x="2558297" y="3995528"/>
            <a:ext cx="1053810" cy="400110"/>
          </a:xfrm>
          <a:prstGeom prst="rect">
            <a:avLst/>
          </a:prstGeom>
        </p:spPr>
        <p:txBody>
          <a:bodyPr wrap="square">
            <a:spAutoFit/>
          </a:bodyPr>
          <a:lstStyle/>
          <a:p>
            <a:pPr lvl="0" algn="ctr"/>
            <a:r>
              <a:rPr lang="es-CO" sz="2000" b="1" dirty="0" smtClean="0">
                <a:solidFill>
                  <a:srgbClr val="FFC000"/>
                </a:solidFill>
                <a:latin typeface="Microsoft YaHei UI Light" panose="020B0502040204020203" pitchFamily="34" charset="-122"/>
                <a:ea typeface="Microsoft YaHei UI Light" panose="020B0502040204020203" pitchFamily="34" charset="-122"/>
              </a:rPr>
              <a:t>51,6%</a:t>
            </a:r>
            <a:endParaRPr lang="es-CO" sz="2000" b="1" dirty="0">
              <a:solidFill>
                <a:srgbClr val="FFC000"/>
              </a:solidFill>
              <a:latin typeface="Microsoft YaHei UI Light" panose="020B0502040204020203" pitchFamily="34" charset="-122"/>
              <a:ea typeface="Microsoft YaHei UI Light" panose="020B0502040204020203" pitchFamily="34" charset="-122"/>
            </a:endParaRPr>
          </a:p>
        </p:txBody>
      </p:sp>
      <p:pic>
        <p:nvPicPr>
          <p:cNvPr id="29" name="Imagen 28">
            <a:extLst>
              <a:ext uri="{FF2B5EF4-FFF2-40B4-BE49-F238E27FC236}">
                <a16:creationId xmlns:a16="http://schemas.microsoft.com/office/drawing/2014/main" id="{96DF1733-3434-475E-AE40-CD58C91E36EC}"/>
              </a:ext>
            </a:extLst>
          </p:cNvPr>
          <p:cNvPicPr>
            <a:picLocks noChangeAspect="1"/>
          </p:cNvPicPr>
          <p:nvPr/>
        </p:nvPicPr>
        <p:blipFill>
          <a:blip r:embed="rId6"/>
          <a:stretch>
            <a:fillRect/>
          </a:stretch>
        </p:blipFill>
        <p:spPr>
          <a:xfrm rot="5400000">
            <a:off x="9894022" y="236251"/>
            <a:ext cx="2289600" cy="3132175"/>
          </a:xfrm>
          <a:prstGeom prst="rect">
            <a:avLst/>
          </a:prstGeom>
        </p:spPr>
      </p:pic>
      <p:sp>
        <p:nvSpPr>
          <p:cNvPr id="32" name="CuadroTexto 31">
            <a:extLst>
              <a:ext uri="{FF2B5EF4-FFF2-40B4-BE49-F238E27FC236}">
                <a16:creationId xmlns:a16="http://schemas.microsoft.com/office/drawing/2014/main" id="{F68A4616-B1F3-4C21-8054-AE46C7FA0152}"/>
              </a:ext>
            </a:extLst>
          </p:cNvPr>
          <p:cNvSpPr txBox="1"/>
          <p:nvPr/>
        </p:nvSpPr>
        <p:spPr>
          <a:xfrm>
            <a:off x="10727913" y="1354851"/>
            <a:ext cx="1289044" cy="941796"/>
          </a:xfrm>
          <a:prstGeom prst="rect">
            <a:avLst/>
          </a:prstGeom>
          <a:noFill/>
        </p:spPr>
        <p:txBody>
          <a:bodyPr wrap="square" rtlCol="0">
            <a:spAutoFit/>
          </a:bodyPr>
          <a:lstStyle/>
          <a:p>
            <a:pPr algn="just">
              <a:lnSpc>
                <a:spcPct val="115000"/>
              </a:lnSpc>
              <a:spcAft>
                <a:spcPts val="0"/>
              </a:spcAft>
            </a:pPr>
            <a:r>
              <a:rPr lang="es-ES" sz="1200" dirty="0">
                <a:latin typeface="Microsoft YaHei UI Light" panose="020B0502040204020203" pitchFamily="34" charset="-122"/>
                <a:ea typeface="Microsoft YaHei UI Light" panose="020B0502040204020203" pitchFamily="34" charset="-122"/>
                <a:cs typeface="Times New Roman" panose="02020603050405020304" pitchFamily="18" charset="0"/>
              </a:rPr>
              <a:t>las cuales serán gestionadas en el siguiente periodo</a:t>
            </a:r>
            <a:r>
              <a:rPr lang="es-ES" sz="1200" dirty="0">
                <a:solidFill>
                  <a:srgbClr val="006E00"/>
                </a:solidFill>
                <a:latin typeface="Microsoft YaHei UI Light" panose="020B0502040204020203" pitchFamily="34" charset="-122"/>
                <a:ea typeface="Microsoft YaHei UI Light" panose="020B0502040204020203" pitchFamily="34" charset="-122"/>
                <a:cs typeface="Times New Roman" panose="02020603050405020304" pitchFamily="18" charset="0"/>
              </a:rPr>
              <a:t>.</a:t>
            </a:r>
            <a:endParaRPr lang="es-CO" sz="1200" dirty="0">
              <a:solidFill>
                <a:srgbClr val="006E00"/>
              </a:solidFill>
              <a:latin typeface="Microsoft YaHei UI Light" panose="020B0502040204020203" pitchFamily="34" charset="-122"/>
              <a:ea typeface="Microsoft YaHei U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169332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2FF2044-4205-CA46-B118-D95A59DD1DB0}"/>
              </a:ext>
            </a:extLst>
          </p:cNvPr>
          <p:cNvPicPr>
            <a:picLocks noChangeAspect="1"/>
          </p:cNvPicPr>
          <p:nvPr/>
        </p:nvPicPr>
        <p:blipFill rotWithShape="1">
          <a:blip r:embed="rId2"/>
          <a:srcRect l="11680" t="15598" r="9432" b="13680"/>
          <a:stretch/>
        </p:blipFill>
        <p:spPr>
          <a:xfrm>
            <a:off x="3388660" y="981635"/>
            <a:ext cx="7809398" cy="4659510"/>
          </a:xfrm>
          <a:prstGeom prst="rect">
            <a:avLst/>
          </a:prstGeom>
        </p:spPr>
      </p:pic>
      <p:pic>
        <p:nvPicPr>
          <p:cNvPr id="2" name="Imagen 1">
            <a:extLst>
              <a:ext uri="{FF2B5EF4-FFF2-40B4-BE49-F238E27FC236}">
                <a16:creationId xmlns:a16="http://schemas.microsoft.com/office/drawing/2014/main" id="{E9F5757F-7873-4DB5-A1EE-0A8DA919A8A5}"/>
              </a:ext>
            </a:extLst>
          </p:cNvPr>
          <p:cNvPicPr>
            <a:picLocks noChangeAspect="1"/>
          </p:cNvPicPr>
          <p:nvPr/>
        </p:nvPicPr>
        <p:blipFill rotWithShape="1">
          <a:blip r:embed="rId3"/>
          <a:srcRect l="26158" t="86059" r="19500" b="2943"/>
          <a:stretch/>
        </p:blipFill>
        <p:spPr>
          <a:xfrm rot="10800000">
            <a:off x="0" y="9212"/>
            <a:ext cx="1987887" cy="1558453"/>
          </a:xfrm>
          <a:prstGeom prst="rect">
            <a:avLst/>
          </a:prstGeom>
        </p:spPr>
      </p:pic>
      <p:sp>
        <p:nvSpPr>
          <p:cNvPr id="3" name="CuadroTexto 2">
            <a:extLst>
              <a:ext uri="{FF2B5EF4-FFF2-40B4-BE49-F238E27FC236}">
                <a16:creationId xmlns:a16="http://schemas.microsoft.com/office/drawing/2014/main" id="{141D4ACE-7BE5-4B69-A243-DC7636F66A1E}"/>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8</a:t>
            </a:r>
            <a:r>
              <a:rPr lang="es-ES" sz="3500" b="1" dirty="0" smtClean="0">
                <a:solidFill>
                  <a:srgbClr val="006E00"/>
                </a:solidFill>
                <a:latin typeface="Myriad Pro" panose="020B0503030403020204" pitchFamily="34" charset="0"/>
              </a:rPr>
              <a:t>.</a:t>
            </a:r>
            <a:endParaRPr lang="es-CO" sz="3500" dirty="0"/>
          </a:p>
        </p:txBody>
      </p:sp>
      <p:pic>
        <p:nvPicPr>
          <p:cNvPr id="4" name="Imagen 3">
            <a:extLst>
              <a:ext uri="{FF2B5EF4-FFF2-40B4-BE49-F238E27FC236}">
                <a16:creationId xmlns:a16="http://schemas.microsoft.com/office/drawing/2014/main" id="{6E6DC6BD-E86D-49F8-83A5-7199D89E1217}"/>
              </a:ext>
            </a:extLst>
          </p:cNvPr>
          <p:cNvPicPr>
            <a:picLocks noChangeAspect="1"/>
          </p:cNvPicPr>
          <p:nvPr/>
        </p:nvPicPr>
        <p:blipFill>
          <a:blip r:embed="rId4"/>
          <a:stretch>
            <a:fillRect/>
          </a:stretch>
        </p:blipFill>
        <p:spPr>
          <a:xfrm>
            <a:off x="993943" y="490088"/>
            <a:ext cx="706216" cy="817270"/>
          </a:xfrm>
          <a:prstGeom prst="rect">
            <a:avLst/>
          </a:prstGeom>
        </p:spPr>
      </p:pic>
      <p:sp>
        <p:nvSpPr>
          <p:cNvPr id="5" name="CuadroTexto 4">
            <a:extLst>
              <a:ext uri="{FF2B5EF4-FFF2-40B4-BE49-F238E27FC236}">
                <a16:creationId xmlns:a16="http://schemas.microsoft.com/office/drawing/2014/main" id="{98EB04DC-1F98-4CCD-BD61-852C7FBFC9F8}"/>
              </a:ext>
            </a:extLst>
          </p:cNvPr>
          <p:cNvSpPr txBox="1"/>
          <p:nvPr/>
        </p:nvSpPr>
        <p:spPr>
          <a:xfrm>
            <a:off x="2105259" y="714001"/>
            <a:ext cx="3886645" cy="861774"/>
          </a:xfrm>
          <a:prstGeom prst="rect">
            <a:avLst/>
          </a:prstGeom>
          <a:noFill/>
        </p:spPr>
        <p:txBody>
          <a:bodyPr wrap="square" rtlCol="0">
            <a:spAutoFit/>
          </a:bodyPr>
          <a:lstStyle/>
          <a:p>
            <a:pPr lvl="0"/>
            <a:r>
              <a:rPr lang="es-CO" sz="2500" b="1" dirty="0" smtClean="0">
                <a:solidFill>
                  <a:schemeClr val="accent2"/>
                </a:solidFill>
                <a:latin typeface="Microsoft YaHei Light" panose="020B0502040204020203" pitchFamily="34" charset="-122"/>
                <a:ea typeface="Microsoft YaHei Light" panose="020B0502040204020203" pitchFamily="34" charset="-122"/>
              </a:rPr>
              <a:t>QUEJAS Y RECLAMOS </a:t>
            </a:r>
            <a:r>
              <a:rPr lang="es-CO" sz="2500" b="1" dirty="0">
                <a:solidFill>
                  <a:schemeClr val="accent2"/>
                </a:solidFill>
                <a:latin typeface="Microsoft YaHei Light" panose="020B0502040204020203" pitchFamily="34" charset="-122"/>
                <a:ea typeface="Microsoft YaHei Light" panose="020B0502040204020203" pitchFamily="34" charset="-122"/>
              </a:rPr>
              <a:t>RECIBIDOS</a:t>
            </a:r>
          </a:p>
        </p:txBody>
      </p:sp>
      <p:sp>
        <p:nvSpPr>
          <p:cNvPr id="6" name="Rectángulo 5">
            <a:extLst>
              <a:ext uri="{FF2B5EF4-FFF2-40B4-BE49-F238E27FC236}">
                <a16:creationId xmlns:a16="http://schemas.microsoft.com/office/drawing/2014/main" id="{7C8A0298-50D6-4B88-9AA9-4191F1B85CA7}"/>
              </a:ext>
            </a:extLst>
          </p:cNvPr>
          <p:cNvSpPr/>
          <p:nvPr/>
        </p:nvSpPr>
        <p:spPr>
          <a:xfrm>
            <a:off x="6209370" y="3929345"/>
            <a:ext cx="3750556" cy="1323439"/>
          </a:xfrm>
          <a:prstGeom prst="rect">
            <a:avLst/>
          </a:prstGeom>
        </p:spPr>
        <p:txBody>
          <a:bodyPr wrap="square">
            <a:spAutoFit/>
          </a:bodyPr>
          <a:lstStyle/>
          <a:p>
            <a:pPr algn="just"/>
            <a:r>
              <a:rPr lang="es-CO" sz="1600" dirty="0" smtClean="0">
                <a:latin typeface="Microsoft YaHei Light" panose="020B0502040204020203" pitchFamily="34" charset="-122"/>
                <a:ea typeface="Microsoft YaHei Light" panose="020B0502040204020203" pitchFamily="34" charset="-122"/>
              </a:rPr>
              <a:t>Durante el trimestre se presentaron </a:t>
            </a:r>
            <a:r>
              <a:rPr lang="es-CO" sz="1600" b="1" dirty="0">
                <a:latin typeface="Microsoft YaHei Light" panose="020B0502040204020203" pitchFamily="34" charset="-122"/>
                <a:ea typeface="Microsoft YaHei Light" panose="020B0502040204020203" pitchFamily="34" charset="-122"/>
              </a:rPr>
              <a:t>9</a:t>
            </a:r>
            <a:r>
              <a:rPr lang="es-CO" sz="1600" dirty="0" smtClean="0">
                <a:latin typeface="Microsoft YaHei Light" panose="020B0502040204020203" pitchFamily="34" charset="-122"/>
                <a:ea typeface="Microsoft YaHei Light" panose="020B0502040204020203" pitchFamily="34" charset="-122"/>
              </a:rPr>
              <a:t> </a:t>
            </a:r>
            <a:r>
              <a:rPr lang="es-CO" sz="1600" b="1" dirty="0" smtClean="0">
                <a:latin typeface="Microsoft YaHei Light" panose="020B0502040204020203" pitchFamily="34" charset="-122"/>
                <a:ea typeface="Microsoft YaHei Light" panose="020B0502040204020203" pitchFamily="34" charset="-122"/>
              </a:rPr>
              <a:t> </a:t>
            </a:r>
            <a:r>
              <a:rPr lang="es-CO" sz="1600" b="1" dirty="0">
                <a:latin typeface="Microsoft YaHei Light" panose="020B0502040204020203" pitchFamily="34" charset="-122"/>
                <a:ea typeface="Microsoft YaHei Light" panose="020B0502040204020203" pitchFamily="34" charset="-122"/>
              </a:rPr>
              <a:t>reclamos </a:t>
            </a:r>
            <a:r>
              <a:rPr lang="es-CO" sz="1600" dirty="0" smtClean="0">
                <a:latin typeface="Microsoft YaHei Light" panose="020B0502040204020203" pitchFamily="34" charset="-122"/>
                <a:ea typeface="Microsoft YaHei Light" panose="020B0502040204020203" pitchFamily="34" charset="-122"/>
              </a:rPr>
              <a:t>relacionados con </a:t>
            </a:r>
            <a:r>
              <a:rPr lang="es-CO" sz="1600" dirty="0">
                <a:latin typeface="Microsoft YaHei Light" panose="020B0502040204020203" pitchFamily="34" charset="-122"/>
                <a:ea typeface="Microsoft YaHei Light" panose="020B0502040204020203" pitchFamily="34" charset="-122"/>
              </a:rPr>
              <a:t>facturación de tasas por uso de </a:t>
            </a:r>
            <a:r>
              <a:rPr lang="es-CO" sz="1600" dirty="0" smtClean="0">
                <a:latin typeface="Microsoft YaHei Light" panose="020B0502040204020203" pitchFamily="34" charset="-122"/>
                <a:ea typeface="Microsoft YaHei Light" panose="020B0502040204020203" pitchFamily="34" charset="-122"/>
              </a:rPr>
              <a:t>agua, de los cuales 6 ya fueron atendidos, 3 esta pendiente por resolver</a:t>
            </a:r>
            <a:endParaRPr lang="es-CO" sz="1600" dirty="0">
              <a:latin typeface="Microsoft YaHei Light" panose="020B0502040204020203" pitchFamily="34" charset="-122"/>
              <a:ea typeface="Microsoft YaHei Light" panose="020B0502040204020203" pitchFamily="34" charset="-122"/>
            </a:endParaRPr>
          </a:p>
        </p:txBody>
      </p:sp>
      <p:pic>
        <p:nvPicPr>
          <p:cNvPr id="7" name="Imagen 6">
            <a:extLst>
              <a:ext uri="{FF2B5EF4-FFF2-40B4-BE49-F238E27FC236}">
                <a16:creationId xmlns:a16="http://schemas.microsoft.com/office/drawing/2014/main" id="{AB7F8CFC-761A-458E-B0A0-43AF805EB744}"/>
              </a:ext>
            </a:extLst>
          </p:cNvPr>
          <p:cNvPicPr>
            <a:picLocks noChangeAspect="1"/>
          </p:cNvPicPr>
          <p:nvPr/>
        </p:nvPicPr>
        <p:blipFill>
          <a:blip r:embed="rId5"/>
          <a:stretch>
            <a:fillRect/>
          </a:stretch>
        </p:blipFill>
        <p:spPr>
          <a:xfrm>
            <a:off x="244613" y="1809426"/>
            <a:ext cx="3886644" cy="4209217"/>
          </a:xfrm>
          <a:prstGeom prst="rect">
            <a:avLst/>
          </a:prstGeom>
        </p:spPr>
      </p:pic>
      <p:pic>
        <p:nvPicPr>
          <p:cNvPr id="10" name="Imagen 9"/>
          <p:cNvPicPr/>
          <p:nvPr/>
        </p:nvPicPr>
        <p:blipFill rotWithShape="1">
          <a:blip r:embed="rId6">
            <a:extLst>
              <a:ext uri="{28A0092B-C50C-407E-A947-70E740481C1C}">
                <a14:useLocalDpi xmlns:a14="http://schemas.microsoft.com/office/drawing/2010/main" val="0"/>
              </a:ext>
            </a:extLst>
          </a:blip>
          <a:srcRect l="3908" t="21890" r="69885" b="17051"/>
          <a:stretch/>
        </p:blipFill>
        <p:spPr bwMode="auto">
          <a:xfrm>
            <a:off x="1582636" y="4224968"/>
            <a:ext cx="405251" cy="180000"/>
          </a:xfrm>
          <a:prstGeom prst="rect">
            <a:avLst/>
          </a:prstGeom>
          <a:ln>
            <a:noFill/>
          </a:ln>
          <a:extLst>
            <a:ext uri="{53640926-AAD7-44D8-BBD7-CCE9431645EC}">
              <a14:shadowObscured xmlns:a14="http://schemas.microsoft.com/office/drawing/2010/main"/>
            </a:ext>
          </a:extLst>
        </p:spPr>
      </p:pic>
      <p:sp>
        <p:nvSpPr>
          <p:cNvPr id="11" name="Rectángulo 10">
            <a:extLst>
              <a:ext uri="{FF2B5EF4-FFF2-40B4-BE49-F238E27FC236}">
                <a16:creationId xmlns:a16="http://schemas.microsoft.com/office/drawing/2014/main" id="{7C8A0298-50D6-4B88-9AA9-4191F1B85CA7}"/>
              </a:ext>
            </a:extLst>
          </p:cNvPr>
          <p:cNvSpPr/>
          <p:nvPr/>
        </p:nvSpPr>
        <p:spPr>
          <a:xfrm>
            <a:off x="5789379" y="1793771"/>
            <a:ext cx="3750556" cy="830997"/>
          </a:xfrm>
          <a:prstGeom prst="rect">
            <a:avLst/>
          </a:prstGeom>
        </p:spPr>
        <p:txBody>
          <a:bodyPr wrap="square">
            <a:spAutoFit/>
          </a:bodyPr>
          <a:lstStyle/>
          <a:p>
            <a:pPr algn="just"/>
            <a:r>
              <a:rPr lang="es-CO" sz="1600" dirty="0" smtClean="0">
                <a:latin typeface="Microsoft YaHei Light" panose="020B0502040204020203" pitchFamily="34" charset="-122"/>
                <a:ea typeface="Microsoft YaHei Light" panose="020B0502040204020203" pitchFamily="34" charset="-122"/>
              </a:rPr>
              <a:t>Durante este trimestre no se presentaron quejas sobre los funcionarios de la Corporación.</a:t>
            </a:r>
            <a:endParaRPr lang="es-CO" sz="1600"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4056241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5B90130-C187-274D-A9A4-98F8BE9A0626}"/>
              </a:ext>
            </a:extLst>
          </p:cNvPr>
          <p:cNvSpPr txBox="1"/>
          <p:nvPr/>
        </p:nvSpPr>
        <p:spPr>
          <a:xfrm>
            <a:off x="6591513" y="569160"/>
            <a:ext cx="3179571" cy="477054"/>
          </a:xfrm>
          <a:prstGeom prst="rect">
            <a:avLst/>
          </a:prstGeom>
          <a:noFill/>
        </p:spPr>
        <p:txBody>
          <a:bodyPr wrap="square" rtlCol="0">
            <a:spAutoFit/>
          </a:bodyPr>
          <a:lstStyle/>
          <a:p>
            <a:pPr lvl="0" algn="just"/>
            <a:r>
              <a:rPr lang="es-CO" sz="2500" b="1" dirty="0">
                <a:solidFill>
                  <a:schemeClr val="accent2"/>
                </a:solidFill>
                <a:latin typeface="Myriad Pro" panose="020B0503030403020204" pitchFamily="34" charset="0"/>
              </a:rPr>
              <a:t>ATENCIÓN AL CHAT</a:t>
            </a:r>
          </a:p>
        </p:txBody>
      </p:sp>
      <p:pic>
        <p:nvPicPr>
          <p:cNvPr id="8" name="Imagen 7">
            <a:extLst>
              <a:ext uri="{FF2B5EF4-FFF2-40B4-BE49-F238E27FC236}">
                <a16:creationId xmlns:a16="http://schemas.microsoft.com/office/drawing/2014/main" id="{1EA5BE88-40DB-6840-8C4C-32DF3D097568}"/>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2" name="Rectángulo 1">
            <a:extLst>
              <a:ext uri="{FF2B5EF4-FFF2-40B4-BE49-F238E27FC236}">
                <a16:creationId xmlns:a16="http://schemas.microsoft.com/office/drawing/2014/main" id="{696A4F58-428C-4511-99E5-70547763DDD0}"/>
              </a:ext>
            </a:extLst>
          </p:cNvPr>
          <p:cNvSpPr/>
          <p:nvPr/>
        </p:nvSpPr>
        <p:spPr>
          <a:xfrm>
            <a:off x="4339771" y="1046214"/>
            <a:ext cx="7427281" cy="2031325"/>
          </a:xfrm>
          <a:prstGeom prst="rect">
            <a:avLst/>
          </a:prstGeom>
        </p:spPr>
        <p:txBody>
          <a:bodyPr wrap="square">
            <a:spAutoFit/>
          </a:bodyPr>
          <a:lstStyle/>
          <a:p>
            <a:pPr algn="just"/>
            <a:r>
              <a:rPr lang="es-CO" dirty="0">
                <a:latin typeface="Microsoft YaHei Light" panose="020B0502040204020203" pitchFamily="34" charset="-122"/>
                <a:ea typeface="Microsoft YaHei Light" panose="020B0502040204020203" pitchFamily="34" charset="-122"/>
              </a:rPr>
              <a:t>Durante el </a:t>
            </a:r>
            <a:r>
              <a:rPr lang="es-CO" dirty="0" smtClean="0">
                <a:latin typeface="Microsoft YaHei Light" panose="020B0502040204020203" pitchFamily="34" charset="-122"/>
                <a:ea typeface="Microsoft YaHei Light" panose="020B0502040204020203" pitchFamily="34" charset="-122"/>
              </a:rPr>
              <a:t>tercer trimestre </a:t>
            </a:r>
            <a:r>
              <a:rPr lang="es-CO" dirty="0">
                <a:latin typeface="Microsoft YaHei Light" panose="020B0502040204020203" pitchFamily="34" charset="-122"/>
                <a:ea typeface="Microsoft YaHei Light" panose="020B0502040204020203" pitchFamily="34" charset="-122"/>
              </a:rPr>
              <a:t>del año, se  presto el servicio de orientación a trámites través del Chat de la página web a </a:t>
            </a:r>
            <a:r>
              <a:rPr lang="es-CO" dirty="0" smtClean="0">
                <a:latin typeface="Microsoft YaHei Light" panose="020B0502040204020203" pitchFamily="34" charset="-122"/>
                <a:ea typeface="Microsoft YaHei Light" panose="020B0502040204020203" pitchFamily="34" charset="-122"/>
              </a:rPr>
              <a:t>432 usuarios. Durante el mes de agosto se evidencia una disminución del servicio prestado, lo cual se infiere que es consecuencia de la apertura de la atención presencial, sin embargo desde la Corporación se sigue prestando el servicio de orientación a la ciudadanía a través de los canales virtuales dispuestos,  así como  presencial. </a:t>
            </a:r>
            <a:endParaRPr lang="es-CO" sz="1600" dirty="0">
              <a:latin typeface="Myriad Pro" panose="020B0503030403020204" pitchFamily="34" charset="0"/>
            </a:endParaRPr>
          </a:p>
        </p:txBody>
      </p:sp>
      <p:sp>
        <p:nvSpPr>
          <p:cNvPr id="10" name="CuadroTexto 9">
            <a:extLst>
              <a:ext uri="{FF2B5EF4-FFF2-40B4-BE49-F238E27FC236}">
                <a16:creationId xmlns:a16="http://schemas.microsoft.com/office/drawing/2014/main" id="{7932F943-CBD8-4F21-828F-E4A691849783}"/>
              </a:ext>
            </a:extLst>
          </p:cNvPr>
          <p:cNvSpPr txBox="1"/>
          <p:nvPr/>
        </p:nvSpPr>
        <p:spPr>
          <a:xfrm>
            <a:off x="615698" y="491099"/>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9</a:t>
            </a:r>
            <a:r>
              <a:rPr lang="es-ES" sz="3500" b="1" dirty="0" smtClean="0">
                <a:solidFill>
                  <a:srgbClr val="006E00"/>
                </a:solidFill>
                <a:latin typeface="Myriad Pro" panose="020B0503030403020204" pitchFamily="34" charset="0"/>
              </a:rPr>
              <a:t>.</a:t>
            </a:r>
            <a:endParaRPr lang="es-CO" sz="3500" dirty="0"/>
          </a:p>
        </p:txBody>
      </p:sp>
      <p:pic>
        <p:nvPicPr>
          <p:cNvPr id="22" name="Imagen 21">
            <a:extLst>
              <a:ext uri="{FF2B5EF4-FFF2-40B4-BE49-F238E27FC236}">
                <a16:creationId xmlns:a16="http://schemas.microsoft.com/office/drawing/2014/main" id="{23179219-DAA2-4655-94EB-E03E46601C51}"/>
              </a:ext>
            </a:extLst>
          </p:cNvPr>
          <p:cNvPicPr>
            <a:picLocks noChangeAspect="1"/>
          </p:cNvPicPr>
          <p:nvPr/>
        </p:nvPicPr>
        <p:blipFill>
          <a:blip r:embed="rId3"/>
          <a:stretch>
            <a:fillRect/>
          </a:stretch>
        </p:blipFill>
        <p:spPr>
          <a:xfrm>
            <a:off x="993943" y="490088"/>
            <a:ext cx="706216" cy="817270"/>
          </a:xfrm>
          <a:prstGeom prst="rect">
            <a:avLst/>
          </a:prstGeom>
        </p:spPr>
      </p:pic>
      <p:pic>
        <p:nvPicPr>
          <p:cNvPr id="5" name="Imagen 4">
            <a:extLst>
              <a:ext uri="{FF2B5EF4-FFF2-40B4-BE49-F238E27FC236}">
                <a16:creationId xmlns:a16="http://schemas.microsoft.com/office/drawing/2014/main" id="{24EBBCE3-FED3-E747-80AC-3E112E1171F0}"/>
              </a:ext>
            </a:extLst>
          </p:cNvPr>
          <p:cNvPicPr>
            <a:picLocks noChangeAspect="1"/>
          </p:cNvPicPr>
          <p:nvPr/>
        </p:nvPicPr>
        <p:blipFill>
          <a:blip r:embed="rId4"/>
          <a:stretch>
            <a:fillRect/>
          </a:stretch>
        </p:blipFill>
        <p:spPr>
          <a:xfrm>
            <a:off x="685685" y="806570"/>
            <a:ext cx="3862284" cy="6178714"/>
          </a:xfrm>
          <a:prstGeom prst="rect">
            <a:avLst/>
          </a:prstGeom>
        </p:spPr>
      </p:pic>
      <p:graphicFrame>
        <p:nvGraphicFramePr>
          <p:cNvPr id="15" name="Gráfico 14"/>
          <p:cNvGraphicFramePr>
            <a:graphicFrameLocks/>
          </p:cNvGraphicFramePr>
          <p:nvPr>
            <p:extLst>
              <p:ext uri="{D42A27DB-BD31-4B8C-83A1-F6EECF244321}">
                <p14:modId xmlns:p14="http://schemas.microsoft.com/office/powerpoint/2010/main" val="3994042943"/>
              </p:ext>
            </p:extLst>
          </p:nvPr>
        </p:nvGraphicFramePr>
        <p:xfrm>
          <a:off x="4810840" y="3550746"/>
          <a:ext cx="5809263" cy="2669136"/>
        </p:xfrm>
        <a:graphic>
          <a:graphicData uri="http://schemas.openxmlformats.org/drawingml/2006/chart">
            <c:chart xmlns:c="http://schemas.openxmlformats.org/drawingml/2006/chart" xmlns:r="http://schemas.openxmlformats.org/officeDocument/2006/relationships" r:id="rId5"/>
          </a:graphicData>
        </a:graphic>
      </p:graphicFrame>
      <p:pic>
        <p:nvPicPr>
          <p:cNvPr id="16" name="Imagen 15">
            <a:extLst>
              <a:ext uri="{FF2B5EF4-FFF2-40B4-BE49-F238E27FC236}">
                <a16:creationId xmlns:a16="http://schemas.microsoft.com/office/drawing/2014/main" id="{D7BF4356-8E72-402B-AC00-594C95272D95}"/>
              </a:ext>
            </a:extLst>
          </p:cNvPr>
          <p:cNvPicPr>
            <a:picLocks noChangeAspect="1"/>
          </p:cNvPicPr>
          <p:nvPr/>
        </p:nvPicPr>
        <p:blipFill rotWithShape="1">
          <a:blip r:embed="rId6"/>
          <a:srcRect r="19108"/>
          <a:stretch/>
        </p:blipFill>
        <p:spPr>
          <a:xfrm>
            <a:off x="4763265" y="3176237"/>
            <a:ext cx="5904412" cy="3043645"/>
          </a:xfrm>
          <a:prstGeom prst="rect">
            <a:avLst/>
          </a:prstGeom>
        </p:spPr>
      </p:pic>
    </p:spTree>
    <p:extLst>
      <p:ext uri="{BB962C8B-B14F-4D97-AF65-F5344CB8AC3E}">
        <p14:creationId xmlns:p14="http://schemas.microsoft.com/office/powerpoint/2010/main" val="911354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A5BE88-40DB-6840-8C4C-32DF3D097568}"/>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4" name="CuadroTexto 3">
            <a:extLst>
              <a:ext uri="{FF2B5EF4-FFF2-40B4-BE49-F238E27FC236}">
                <a16:creationId xmlns:a16="http://schemas.microsoft.com/office/drawing/2014/main" id="{7932F943-CBD8-4F21-828F-E4A691849783}"/>
              </a:ext>
            </a:extLst>
          </p:cNvPr>
          <p:cNvSpPr txBox="1"/>
          <p:nvPr/>
        </p:nvSpPr>
        <p:spPr>
          <a:xfrm>
            <a:off x="503342" y="491099"/>
            <a:ext cx="1111316" cy="630942"/>
          </a:xfrm>
          <a:prstGeom prst="rect">
            <a:avLst/>
          </a:prstGeom>
          <a:noFill/>
        </p:spPr>
        <p:txBody>
          <a:bodyPr wrap="square" rtlCol="0">
            <a:spAutoFit/>
          </a:bodyPr>
          <a:lstStyle/>
          <a:p>
            <a:r>
              <a:rPr lang="es-ES" sz="3500" b="1" dirty="0" smtClean="0">
                <a:solidFill>
                  <a:srgbClr val="006E00"/>
                </a:solidFill>
                <a:latin typeface="Myriad Pro" panose="020B0503030403020204" pitchFamily="34" charset="0"/>
              </a:rPr>
              <a:t>10.</a:t>
            </a:r>
            <a:endParaRPr lang="es-CO" sz="3500" dirty="0"/>
          </a:p>
        </p:txBody>
      </p:sp>
      <p:sp>
        <p:nvSpPr>
          <p:cNvPr id="5" name="CuadroTexto 4">
            <a:extLst>
              <a:ext uri="{FF2B5EF4-FFF2-40B4-BE49-F238E27FC236}">
                <a16:creationId xmlns:a16="http://schemas.microsoft.com/office/drawing/2014/main" id="{85B90130-C187-274D-A9A4-98F8BE9A0626}"/>
              </a:ext>
            </a:extLst>
          </p:cNvPr>
          <p:cNvSpPr txBox="1"/>
          <p:nvPr/>
        </p:nvSpPr>
        <p:spPr>
          <a:xfrm>
            <a:off x="6191796" y="55434"/>
            <a:ext cx="4911700" cy="477054"/>
          </a:xfrm>
          <a:prstGeom prst="rect">
            <a:avLst/>
          </a:prstGeom>
          <a:noFill/>
        </p:spPr>
        <p:txBody>
          <a:bodyPr wrap="square" rtlCol="0">
            <a:spAutoFit/>
          </a:bodyPr>
          <a:lstStyle/>
          <a:p>
            <a:pPr lvl="0" algn="just"/>
            <a:r>
              <a:rPr lang="es-CO" sz="2500" b="1" dirty="0" smtClean="0">
                <a:solidFill>
                  <a:schemeClr val="accent2"/>
                </a:solidFill>
                <a:latin typeface="Myriad Pro" panose="020B0503030403020204" pitchFamily="34" charset="0"/>
              </a:rPr>
              <a:t>SATISFACCIÓN CLIENTE EXTERNO</a:t>
            </a:r>
            <a:endParaRPr lang="es-CO" sz="2500" b="1" dirty="0">
              <a:solidFill>
                <a:schemeClr val="accent2"/>
              </a:solidFill>
              <a:latin typeface="Myriad Pro" panose="020B0503030403020204" pitchFamily="34" charset="0"/>
            </a:endParaRPr>
          </a:p>
        </p:txBody>
      </p:sp>
      <p:pic>
        <p:nvPicPr>
          <p:cNvPr id="6" name="Imagen 5">
            <a:extLst>
              <a:ext uri="{FF2B5EF4-FFF2-40B4-BE49-F238E27FC236}">
                <a16:creationId xmlns:a16="http://schemas.microsoft.com/office/drawing/2014/main" id="{4DB5E4F9-CD66-4113-AC9C-78E92298CAC2}"/>
              </a:ext>
            </a:extLst>
          </p:cNvPr>
          <p:cNvPicPr>
            <a:picLocks noChangeAspect="1"/>
          </p:cNvPicPr>
          <p:nvPr/>
        </p:nvPicPr>
        <p:blipFill>
          <a:blip r:embed="rId3"/>
          <a:stretch>
            <a:fillRect/>
          </a:stretch>
        </p:blipFill>
        <p:spPr>
          <a:xfrm>
            <a:off x="993943" y="613420"/>
            <a:ext cx="879015" cy="1017242"/>
          </a:xfrm>
          <a:prstGeom prst="rect">
            <a:avLst/>
          </a:prstGeom>
        </p:spPr>
      </p:pic>
      <p:graphicFrame>
        <p:nvGraphicFramePr>
          <p:cNvPr id="10" name="Gráfico 9"/>
          <p:cNvGraphicFramePr>
            <a:graphicFrameLocks/>
          </p:cNvGraphicFramePr>
          <p:nvPr>
            <p:extLst>
              <p:ext uri="{D42A27DB-BD31-4B8C-83A1-F6EECF244321}">
                <p14:modId xmlns:p14="http://schemas.microsoft.com/office/powerpoint/2010/main" val="808985581"/>
              </p:ext>
            </p:extLst>
          </p:nvPr>
        </p:nvGraphicFramePr>
        <p:xfrm>
          <a:off x="2978331" y="2245043"/>
          <a:ext cx="6694165" cy="3711620"/>
        </p:xfrm>
        <a:graphic>
          <a:graphicData uri="http://schemas.openxmlformats.org/drawingml/2006/chart">
            <c:chart xmlns:c="http://schemas.openxmlformats.org/drawingml/2006/chart" xmlns:r="http://schemas.openxmlformats.org/officeDocument/2006/relationships" r:id="rId4"/>
          </a:graphicData>
        </a:graphic>
      </p:graphicFrame>
      <p:pic>
        <p:nvPicPr>
          <p:cNvPr id="8" name="Imagen 7">
            <a:extLst>
              <a:ext uri="{FF2B5EF4-FFF2-40B4-BE49-F238E27FC236}">
                <a16:creationId xmlns:a16="http://schemas.microsoft.com/office/drawing/2014/main" id="{BE8F8BA6-9BDA-405D-96B5-A060145CD388}"/>
              </a:ext>
            </a:extLst>
          </p:cNvPr>
          <p:cNvPicPr>
            <a:picLocks noChangeAspect="1"/>
          </p:cNvPicPr>
          <p:nvPr/>
        </p:nvPicPr>
        <p:blipFill rotWithShape="1">
          <a:blip r:embed="rId5"/>
          <a:srcRect b="36896"/>
          <a:stretch/>
        </p:blipFill>
        <p:spPr>
          <a:xfrm>
            <a:off x="0" y="2478292"/>
            <a:ext cx="3560251" cy="4168050"/>
          </a:xfrm>
          <a:prstGeom prst="rect">
            <a:avLst/>
          </a:prstGeom>
        </p:spPr>
      </p:pic>
      <p:sp>
        <p:nvSpPr>
          <p:cNvPr id="11" name="Rectángulo 10">
            <a:extLst>
              <a:ext uri="{FF2B5EF4-FFF2-40B4-BE49-F238E27FC236}">
                <a16:creationId xmlns:a16="http://schemas.microsoft.com/office/drawing/2014/main" id="{696A4F58-428C-4511-99E5-70547763DDD0}"/>
              </a:ext>
            </a:extLst>
          </p:cNvPr>
          <p:cNvSpPr/>
          <p:nvPr/>
        </p:nvSpPr>
        <p:spPr>
          <a:xfrm>
            <a:off x="1872958" y="919838"/>
            <a:ext cx="9559679" cy="1200329"/>
          </a:xfrm>
          <a:prstGeom prst="rect">
            <a:avLst/>
          </a:prstGeom>
        </p:spPr>
        <p:txBody>
          <a:bodyPr wrap="square">
            <a:spAutoFit/>
          </a:bodyPr>
          <a:lstStyle/>
          <a:p>
            <a:pPr algn="just"/>
            <a:r>
              <a:rPr lang="es-CO" dirty="0" smtClean="0">
                <a:latin typeface="Microsoft YaHei Light" panose="020B0502040204020203" pitchFamily="34" charset="-122"/>
                <a:ea typeface="Microsoft YaHei Light" panose="020B0502040204020203" pitchFamily="34" charset="-122"/>
              </a:rPr>
              <a:t>En términos generales, se puede observar que la satisfacción de los clientes externos durante el tercer trimestre del año, en promedio estuvo en 90.53%, con lo cual se puede inferir que los usuarios se sienten satisfechos con las condiciones en las cuales se presta el servicio de atención a la ciudadanía.</a:t>
            </a:r>
            <a:endParaRPr lang="es-CO" sz="1600" dirty="0">
              <a:latin typeface="Myriad Pro" panose="020B0503030403020204" pitchFamily="34" charset="0"/>
            </a:endParaRPr>
          </a:p>
        </p:txBody>
      </p:sp>
    </p:spTree>
    <p:extLst>
      <p:ext uri="{BB962C8B-B14F-4D97-AF65-F5344CB8AC3E}">
        <p14:creationId xmlns:p14="http://schemas.microsoft.com/office/powerpoint/2010/main" val="361183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B90130-C187-274D-A9A4-98F8BE9A0626}"/>
              </a:ext>
            </a:extLst>
          </p:cNvPr>
          <p:cNvSpPr txBox="1"/>
          <p:nvPr/>
        </p:nvSpPr>
        <p:spPr>
          <a:xfrm>
            <a:off x="6191796" y="55434"/>
            <a:ext cx="4911700" cy="477054"/>
          </a:xfrm>
          <a:prstGeom prst="rect">
            <a:avLst/>
          </a:prstGeom>
          <a:noFill/>
        </p:spPr>
        <p:txBody>
          <a:bodyPr wrap="square" rtlCol="0">
            <a:spAutoFit/>
          </a:bodyPr>
          <a:lstStyle/>
          <a:p>
            <a:pPr lvl="0" algn="just"/>
            <a:r>
              <a:rPr lang="es-CO" sz="2500" b="1" dirty="0" smtClean="0">
                <a:solidFill>
                  <a:schemeClr val="accent2"/>
                </a:solidFill>
                <a:latin typeface="Myriad Pro" panose="020B0503030403020204" pitchFamily="34" charset="0"/>
              </a:rPr>
              <a:t>SATISFACCIÓN CLIENTE INTERNO</a:t>
            </a:r>
            <a:endParaRPr lang="es-CO" sz="2500" b="1" dirty="0">
              <a:solidFill>
                <a:schemeClr val="accent2"/>
              </a:solidFill>
              <a:latin typeface="Myriad Pro" panose="020B0503030403020204" pitchFamily="34" charset="0"/>
            </a:endParaRPr>
          </a:p>
        </p:txBody>
      </p:sp>
      <p:sp>
        <p:nvSpPr>
          <p:cNvPr id="8" name="Rectángulo 7">
            <a:extLst>
              <a:ext uri="{FF2B5EF4-FFF2-40B4-BE49-F238E27FC236}">
                <a16:creationId xmlns:a16="http://schemas.microsoft.com/office/drawing/2014/main" id="{696A4F58-428C-4511-99E5-70547763DDD0}"/>
              </a:ext>
            </a:extLst>
          </p:cNvPr>
          <p:cNvSpPr/>
          <p:nvPr/>
        </p:nvSpPr>
        <p:spPr>
          <a:xfrm>
            <a:off x="1627723" y="1055524"/>
            <a:ext cx="7073877" cy="1477328"/>
          </a:xfrm>
          <a:prstGeom prst="rect">
            <a:avLst/>
          </a:prstGeom>
        </p:spPr>
        <p:txBody>
          <a:bodyPr wrap="square">
            <a:spAutoFit/>
          </a:bodyPr>
          <a:lstStyle/>
          <a:p>
            <a:pPr algn="just"/>
            <a:r>
              <a:rPr lang="es-CO" dirty="0" smtClean="0">
                <a:latin typeface="Microsoft YaHei Light" panose="020B0502040204020203" pitchFamily="34" charset="-122"/>
                <a:ea typeface="Microsoft YaHei Light" panose="020B0502040204020203" pitchFamily="34" charset="-122"/>
              </a:rPr>
              <a:t>Durante el tercer trimestre se evaluaron las dependencias de </a:t>
            </a:r>
            <a:r>
              <a:rPr lang="es-MX" dirty="0">
                <a:latin typeface="Microsoft YaHei Light" panose="020B0502040204020203" pitchFamily="34" charset="-122"/>
                <a:ea typeface="Microsoft YaHei Light" panose="020B0502040204020203" pitchFamily="34" charset="-122"/>
              </a:rPr>
              <a:t>Subdirección </a:t>
            </a:r>
            <a:r>
              <a:rPr lang="es-MX" dirty="0" smtClean="0">
                <a:latin typeface="Microsoft YaHei Light" panose="020B0502040204020203" pitchFamily="34" charset="-122"/>
                <a:ea typeface="Microsoft YaHei Light" panose="020B0502040204020203" pitchFamily="34" charset="-122"/>
              </a:rPr>
              <a:t>de </a:t>
            </a:r>
            <a:r>
              <a:rPr lang="es-MX" dirty="0">
                <a:latin typeface="Microsoft YaHei Light" panose="020B0502040204020203" pitchFamily="34" charset="-122"/>
                <a:ea typeface="Microsoft YaHei Light" panose="020B0502040204020203" pitchFamily="34" charset="-122"/>
              </a:rPr>
              <a:t>Gestión </a:t>
            </a:r>
            <a:r>
              <a:rPr lang="es-MX" dirty="0" smtClean="0">
                <a:latin typeface="Microsoft YaHei Light" panose="020B0502040204020203" pitchFamily="34" charset="-122"/>
                <a:ea typeface="Microsoft YaHei Light" panose="020B0502040204020203" pitchFamily="34" charset="-122"/>
              </a:rPr>
              <a:t>Ambiental (SGA) </a:t>
            </a:r>
            <a:r>
              <a:rPr lang="es-MX" dirty="0">
                <a:latin typeface="Microsoft YaHei Light" panose="020B0502040204020203" pitchFamily="34" charset="-122"/>
                <a:ea typeface="Microsoft YaHei Light" panose="020B0502040204020203" pitchFamily="34" charset="-122"/>
              </a:rPr>
              <a:t>y Subdirección </a:t>
            </a:r>
            <a:r>
              <a:rPr lang="es-MX" dirty="0" smtClean="0">
                <a:latin typeface="Microsoft YaHei Light" panose="020B0502040204020203" pitchFamily="34" charset="-122"/>
                <a:ea typeface="Microsoft YaHei Light" panose="020B0502040204020203" pitchFamily="34" charset="-122"/>
              </a:rPr>
              <a:t>de </a:t>
            </a:r>
            <a:r>
              <a:rPr lang="es-MX" dirty="0">
                <a:latin typeface="Microsoft YaHei Light" panose="020B0502040204020203" pitchFamily="34" charset="-122"/>
                <a:ea typeface="Microsoft YaHei Light" panose="020B0502040204020203" pitchFamily="34" charset="-122"/>
              </a:rPr>
              <a:t>Regulación Y Calidad </a:t>
            </a:r>
            <a:r>
              <a:rPr lang="es-MX" dirty="0" smtClean="0">
                <a:latin typeface="Microsoft YaHei Light" panose="020B0502040204020203" pitchFamily="34" charset="-122"/>
                <a:ea typeface="Microsoft YaHei Light" panose="020B0502040204020203" pitchFamily="34" charset="-122"/>
              </a:rPr>
              <a:t>Ambiental (SRCA), obteniendo como resultado que la SRCA tiene mejor percepción ante las demás dependencias en cuanto a los productos y servicios que presta.</a:t>
            </a:r>
            <a:endParaRPr lang="es-CO" sz="1600" dirty="0">
              <a:latin typeface="Myriad Pro" panose="020B0503030403020204" pitchFamily="34" charset="0"/>
            </a:endParaRPr>
          </a:p>
        </p:txBody>
      </p:sp>
      <p:pic>
        <p:nvPicPr>
          <p:cNvPr id="6" name="Imagen 5">
            <a:extLst>
              <a:ext uri="{FF2B5EF4-FFF2-40B4-BE49-F238E27FC236}">
                <a16:creationId xmlns:a16="http://schemas.microsoft.com/office/drawing/2014/main" id="{1EA5BE88-40DB-6840-8C4C-32DF3D097568}"/>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9" name="CuadroTexto 8">
            <a:extLst>
              <a:ext uri="{FF2B5EF4-FFF2-40B4-BE49-F238E27FC236}">
                <a16:creationId xmlns:a16="http://schemas.microsoft.com/office/drawing/2014/main" id="{7932F943-CBD8-4F21-828F-E4A691849783}"/>
              </a:ext>
            </a:extLst>
          </p:cNvPr>
          <p:cNvSpPr txBox="1"/>
          <p:nvPr/>
        </p:nvSpPr>
        <p:spPr>
          <a:xfrm>
            <a:off x="503342" y="491099"/>
            <a:ext cx="1111316" cy="630942"/>
          </a:xfrm>
          <a:prstGeom prst="rect">
            <a:avLst/>
          </a:prstGeom>
          <a:noFill/>
        </p:spPr>
        <p:txBody>
          <a:bodyPr wrap="square" rtlCol="0">
            <a:spAutoFit/>
          </a:bodyPr>
          <a:lstStyle/>
          <a:p>
            <a:r>
              <a:rPr lang="es-ES" sz="3500" b="1" dirty="0" smtClean="0">
                <a:solidFill>
                  <a:srgbClr val="006E00"/>
                </a:solidFill>
                <a:latin typeface="Myriad Pro" panose="020B0503030403020204" pitchFamily="34" charset="0"/>
              </a:rPr>
              <a:t>11.</a:t>
            </a:r>
            <a:endParaRPr lang="es-CO" sz="3500" dirty="0"/>
          </a:p>
        </p:txBody>
      </p:sp>
      <p:pic>
        <p:nvPicPr>
          <p:cNvPr id="11" name="Imagen 10">
            <a:extLst>
              <a:ext uri="{FF2B5EF4-FFF2-40B4-BE49-F238E27FC236}">
                <a16:creationId xmlns:a16="http://schemas.microsoft.com/office/drawing/2014/main" id="{4DB5E4F9-CD66-4113-AC9C-78E92298CAC2}"/>
              </a:ext>
            </a:extLst>
          </p:cNvPr>
          <p:cNvPicPr>
            <a:picLocks noChangeAspect="1"/>
          </p:cNvPicPr>
          <p:nvPr/>
        </p:nvPicPr>
        <p:blipFill>
          <a:blip r:embed="rId3"/>
          <a:stretch>
            <a:fillRect/>
          </a:stretch>
        </p:blipFill>
        <p:spPr>
          <a:xfrm>
            <a:off x="993943" y="-17522"/>
            <a:ext cx="879015" cy="1017242"/>
          </a:xfrm>
          <a:prstGeom prst="rect">
            <a:avLst/>
          </a:prstGeom>
        </p:spPr>
      </p:pic>
      <p:pic>
        <p:nvPicPr>
          <p:cNvPr id="13" name="Imagen 12">
            <a:extLst>
              <a:ext uri="{FF2B5EF4-FFF2-40B4-BE49-F238E27FC236}">
                <a16:creationId xmlns:a16="http://schemas.microsoft.com/office/drawing/2014/main" id="{98EFE421-F71C-5746-BAC0-0B41A4E5B041}"/>
              </a:ext>
            </a:extLst>
          </p:cNvPr>
          <p:cNvPicPr>
            <a:picLocks noChangeAspect="1"/>
          </p:cNvPicPr>
          <p:nvPr/>
        </p:nvPicPr>
        <p:blipFill>
          <a:blip r:embed="rId4"/>
          <a:stretch>
            <a:fillRect/>
          </a:stretch>
        </p:blipFill>
        <p:spPr>
          <a:xfrm>
            <a:off x="8046720" y="1032536"/>
            <a:ext cx="5570277" cy="3417361"/>
          </a:xfrm>
          <a:prstGeom prst="rect">
            <a:avLst/>
          </a:prstGeom>
          <a:effectLst>
            <a:outerShdw blurRad="50800" dist="38100" dir="2700000" algn="tl" rotWithShape="0">
              <a:prstClr val="black">
                <a:alpha val="40000"/>
              </a:prstClr>
            </a:outerShdw>
          </a:effectLst>
        </p:spPr>
      </p:pic>
      <p:sp>
        <p:nvSpPr>
          <p:cNvPr id="14" name="Rectángulo 13">
            <a:extLst>
              <a:ext uri="{FF2B5EF4-FFF2-40B4-BE49-F238E27FC236}">
                <a16:creationId xmlns:a16="http://schemas.microsoft.com/office/drawing/2014/main" id="{696A4F58-428C-4511-99E5-70547763DDD0}"/>
              </a:ext>
            </a:extLst>
          </p:cNvPr>
          <p:cNvSpPr/>
          <p:nvPr/>
        </p:nvSpPr>
        <p:spPr>
          <a:xfrm>
            <a:off x="9597622" y="1612109"/>
            <a:ext cx="1983102" cy="1169551"/>
          </a:xfrm>
          <a:prstGeom prst="rect">
            <a:avLst/>
          </a:prstGeom>
        </p:spPr>
        <p:txBody>
          <a:bodyPr wrap="square">
            <a:spAutoFit/>
          </a:bodyPr>
          <a:lstStyle/>
          <a:p>
            <a:pPr algn="just"/>
            <a:r>
              <a:rPr lang="es-MX" sz="1400" dirty="0" smtClean="0">
                <a:latin typeface="Microsoft YaHei Light" panose="020B0502040204020203" pitchFamily="34" charset="-122"/>
                <a:ea typeface="Microsoft YaHei Light" panose="020B0502040204020203" pitchFamily="34" charset="-122"/>
              </a:rPr>
              <a:t>En promedio, la SGA y la SRCA presentan 78,11% y 87,96% de satisfacción respectivamente.</a:t>
            </a:r>
            <a:endParaRPr lang="es-CO" sz="1200" dirty="0">
              <a:latin typeface="Myriad Pro" panose="020B0503030403020204" pitchFamily="34" charset="0"/>
            </a:endParaRPr>
          </a:p>
        </p:txBody>
      </p:sp>
      <p:pic>
        <p:nvPicPr>
          <p:cNvPr id="15" name="Imagen 14">
            <a:extLst>
              <a:ext uri="{FF2B5EF4-FFF2-40B4-BE49-F238E27FC236}">
                <a16:creationId xmlns:a16="http://schemas.microsoft.com/office/drawing/2014/main" id="{BE8F8BA6-9BDA-405D-96B5-A060145CD388}"/>
              </a:ext>
            </a:extLst>
          </p:cNvPr>
          <p:cNvPicPr>
            <a:picLocks noChangeAspect="1"/>
          </p:cNvPicPr>
          <p:nvPr/>
        </p:nvPicPr>
        <p:blipFill rotWithShape="1">
          <a:blip r:embed="rId5"/>
          <a:srcRect b="36896"/>
          <a:stretch/>
        </p:blipFill>
        <p:spPr>
          <a:xfrm>
            <a:off x="-196436" y="2294557"/>
            <a:ext cx="3560251" cy="4168050"/>
          </a:xfrm>
          <a:prstGeom prst="rect">
            <a:avLst/>
          </a:prstGeom>
        </p:spPr>
      </p:pic>
      <p:graphicFrame>
        <p:nvGraphicFramePr>
          <p:cNvPr id="12" name="Gráfico 11"/>
          <p:cNvGraphicFramePr>
            <a:graphicFrameLocks/>
          </p:cNvGraphicFramePr>
          <p:nvPr>
            <p:extLst>
              <p:ext uri="{D42A27DB-BD31-4B8C-83A1-F6EECF244321}">
                <p14:modId xmlns:p14="http://schemas.microsoft.com/office/powerpoint/2010/main" val="1824161740"/>
              </p:ext>
            </p:extLst>
          </p:nvPr>
        </p:nvGraphicFramePr>
        <p:xfrm>
          <a:off x="2810446" y="2536243"/>
          <a:ext cx="6339165" cy="351621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65645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p:cNvSpPr/>
          <p:nvPr/>
        </p:nvSpPr>
        <p:spPr>
          <a:xfrm>
            <a:off x="2974977" y="5213337"/>
            <a:ext cx="2856292" cy="1345048"/>
          </a:xfrm>
          <a:prstGeom prst="rect">
            <a:avLst/>
          </a:prstGeom>
          <a:solidFill>
            <a:srgbClr val="FFFF00"/>
          </a:solidFill>
          <a:ln>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p:cNvSpPr/>
          <p:nvPr/>
        </p:nvSpPr>
        <p:spPr>
          <a:xfrm>
            <a:off x="4417226" y="3623706"/>
            <a:ext cx="2856292" cy="1345048"/>
          </a:xfrm>
          <a:prstGeom prst="rect">
            <a:avLst/>
          </a:prstGeom>
          <a:gradFill>
            <a:gsLst>
              <a:gs pos="100000">
                <a:schemeClr val="accent2">
                  <a:lumMod val="75000"/>
                </a:schemeClr>
              </a:gs>
              <a:gs pos="100000">
                <a:schemeClr val="accent6">
                  <a:lumMod val="99000"/>
                  <a:satMod val="120000"/>
                  <a:shade val="78000"/>
                </a:schemeClr>
              </a:gs>
            </a:gsLst>
            <a:path path="rect">
              <a:fillToRect l="100000" t="100000"/>
            </a:path>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85B90130-C187-274D-A9A4-98F8BE9A0626}"/>
              </a:ext>
            </a:extLst>
          </p:cNvPr>
          <p:cNvSpPr txBox="1"/>
          <p:nvPr/>
        </p:nvSpPr>
        <p:spPr>
          <a:xfrm>
            <a:off x="1987887" y="737140"/>
            <a:ext cx="4749828" cy="477054"/>
          </a:xfrm>
          <a:prstGeom prst="rect">
            <a:avLst/>
          </a:prstGeom>
          <a:noFill/>
        </p:spPr>
        <p:txBody>
          <a:bodyPr wrap="square" rtlCol="0">
            <a:spAutoFit/>
          </a:bodyPr>
          <a:lstStyle/>
          <a:p>
            <a:pPr lvl="0" algn="just"/>
            <a:r>
              <a:rPr lang="es-CO" sz="2500" b="1" dirty="0" smtClean="0">
                <a:solidFill>
                  <a:schemeClr val="accent2"/>
                </a:solidFill>
                <a:latin typeface="Microsoft YaHei Light" panose="020B0502040204020203" pitchFamily="34" charset="-122"/>
                <a:ea typeface="Microsoft YaHei Light" panose="020B0502040204020203" pitchFamily="34" charset="-122"/>
              </a:rPr>
              <a:t>RECOMENDACIONES</a:t>
            </a:r>
            <a:endParaRPr lang="es-CO" sz="2500" b="1" dirty="0">
              <a:solidFill>
                <a:schemeClr val="accent2"/>
              </a:solidFill>
              <a:latin typeface="Microsoft YaHei Light" panose="020B0502040204020203" pitchFamily="34" charset="-122"/>
              <a:ea typeface="Microsoft YaHei Light" panose="020B0502040204020203" pitchFamily="34" charset="-122"/>
            </a:endParaRPr>
          </a:p>
        </p:txBody>
      </p:sp>
      <p:pic>
        <p:nvPicPr>
          <p:cNvPr id="8" name="Imagen 7">
            <a:extLst>
              <a:ext uri="{FF2B5EF4-FFF2-40B4-BE49-F238E27FC236}">
                <a16:creationId xmlns:a16="http://schemas.microsoft.com/office/drawing/2014/main" id="{1EA5BE88-40DB-6840-8C4C-32DF3D097568}"/>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10" name="CuadroTexto 9">
            <a:extLst>
              <a:ext uri="{FF2B5EF4-FFF2-40B4-BE49-F238E27FC236}">
                <a16:creationId xmlns:a16="http://schemas.microsoft.com/office/drawing/2014/main" id="{7932F943-CBD8-4F21-828F-E4A691849783}"/>
              </a:ext>
            </a:extLst>
          </p:cNvPr>
          <p:cNvSpPr txBox="1"/>
          <p:nvPr/>
        </p:nvSpPr>
        <p:spPr>
          <a:xfrm>
            <a:off x="438285" y="583252"/>
            <a:ext cx="1111316" cy="630942"/>
          </a:xfrm>
          <a:prstGeom prst="rect">
            <a:avLst/>
          </a:prstGeom>
          <a:noFill/>
        </p:spPr>
        <p:txBody>
          <a:bodyPr wrap="square" rtlCol="0">
            <a:spAutoFit/>
          </a:bodyPr>
          <a:lstStyle/>
          <a:p>
            <a:r>
              <a:rPr lang="es-ES" sz="3500" b="1" dirty="0" smtClean="0">
                <a:solidFill>
                  <a:srgbClr val="006E00"/>
                </a:solidFill>
                <a:latin typeface="Myriad Pro" panose="020B0503030403020204" pitchFamily="34" charset="0"/>
              </a:rPr>
              <a:t>12.</a:t>
            </a:r>
            <a:endParaRPr lang="es-CO" sz="3500" dirty="0"/>
          </a:p>
        </p:txBody>
      </p:sp>
      <p:pic>
        <p:nvPicPr>
          <p:cNvPr id="22" name="Imagen 21">
            <a:extLst>
              <a:ext uri="{FF2B5EF4-FFF2-40B4-BE49-F238E27FC236}">
                <a16:creationId xmlns:a16="http://schemas.microsoft.com/office/drawing/2014/main" id="{23179219-DAA2-4655-94EB-E03E46601C51}"/>
              </a:ext>
            </a:extLst>
          </p:cNvPr>
          <p:cNvPicPr>
            <a:picLocks noChangeAspect="1"/>
          </p:cNvPicPr>
          <p:nvPr/>
        </p:nvPicPr>
        <p:blipFill>
          <a:blip r:embed="rId3"/>
          <a:stretch>
            <a:fillRect/>
          </a:stretch>
        </p:blipFill>
        <p:spPr>
          <a:xfrm>
            <a:off x="1139763" y="505525"/>
            <a:ext cx="706216" cy="817270"/>
          </a:xfrm>
          <a:prstGeom prst="rect">
            <a:avLst/>
          </a:prstGeom>
        </p:spPr>
      </p:pic>
      <p:sp>
        <p:nvSpPr>
          <p:cNvPr id="6" name="Rectángulo 5"/>
          <p:cNvSpPr/>
          <p:nvPr/>
        </p:nvSpPr>
        <p:spPr>
          <a:xfrm>
            <a:off x="5815258" y="2108268"/>
            <a:ext cx="2982353" cy="11791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6184623" y="823536"/>
            <a:ext cx="2739667" cy="998518"/>
          </a:xfrm>
          <a:prstGeom prst="rect">
            <a:avLst/>
          </a:prstGeom>
          <a:gradFill flip="none" rotWithShape="1">
            <a:gsLst>
              <a:gs pos="0">
                <a:srgbClr val="7DE411"/>
              </a:gs>
              <a:gs pos="100000">
                <a:schemeClr val="accent6">
                  <a:lumMod val="99000"/>
                  <a:satMod val="120000"/>
                  <a:shade val="78000"/>
                </a:schemeClr>
              </a:gs>
            </a:gsLst>
            <a:path path="rect">
              <a:fillToRect l="100000" t="100000"/>
            </a:path>
            <a:tileRect r="-100000" b="-100000"/>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5" name="Rectángulo 4"/>
          <p:cNvSpPr/>
          <p:nvPr/>
        </p:nvSpPr>
        <p:spPr>
          <a:xfrm rot="19025879">
            <a:off x="1212133" y="3433419"/>
            <a:ext cx="8785130" cy="35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9" name="Imagen 18">
            <a:extLst>
              <a:ext uri="{FF2B5EF4-FFF2-40B4-BE49-F238E27FC236}">
                <a16:creationId xmlns:a16="http://schemas.microsoft.com/office/drawing/2014/main" id="{912E7EE2-C877-4070-82B7-93A851208B23}"/>
              </a:ext>
            </a:extLst>
          </p:cNvPr>
          <p:cNvPicPr>
            <a:picLocks noChangeAspect="1"/>
          </p:cNvPicPr>
          <p:nvPr/>
        </p:nvPicPr>
        <p:blipFill rotWithShape="1">
          <a:blip r:embed="rId4"/>
          <a:srcRect l="19538" t="40880" b="29211"/>
          <a:stretch/>
        </p:blipFill>
        <p:spPr>
          <a:xfrm>
            <a:off x="6321886" y="775116"/>
            <a:ext cx="1109879" cy="1105072"/>
          </a:xfrm>
          <a:prstGeom prst="rect">
            <a:avLst/>
          </a:prstGeom>
        </p:spPr>
      </p:pic>
      <p:sp>
        <p:nvSpPr>
          <p:cNvPr id="17" name="Rectángulo 16"/>
          <p:cNvSpPr/>
          <p:nvPr/>
        </p:nvSpPr>
        <p:spPr>
          <a:xfrm>
            <a:off x="8388567" y="898723"/>
            <a:ext cx="535723" cy="923330"/>
          </a:xfrm>
          <a:prstGeom prst="rect">
            <a:avLst/>
          </a:prstGeom>
          <a:noFill/>
        </p:spPr>
        <p:txBody>
          <a:bodyPr wrap="none" lIns="91440" tIns="45720" rIns="91440" bIns="45720">
            <a:spAutoFit/>
          </a:bodyPr>
          <a:lstStyle/>
          <a:p>
            <a:pPr algn="ctr"/>
            <a:r>
              <a:rPr lang="es-ES" sz="5400" b="0" cap="none" spc="0" dirty="0" smtClean="0">
                <a:ln w="0"/>
                <a:solidFill>
                  <a:schemeClr val="tx1"/>
                </a:solidFill>
                <a:effectLst>
                  <a:outerShdw blurRad="38100" dist="19050" dir="2700000" algn="tl" rotWithShape="0">
                    <a:schemeClr val="dk1">
                      <a:alpha val="40000"/>
                    </a:schemeClr>
                  </a:outerShdw>
                </a:effectLst>
              </a:rPr>
              <a:t>1</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ángulo 20"/>
          <p:cNvSpPr/>
          <p:nvPr/>
        </p:nvSpPr>
        <p:spPr>
          <a:xfrm>
            <a:off x="6381095" y="3649140"/>
            <a:ext cx="535724"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3</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ángulo 22"/>
          <p:cNvSpPr/>
          <p:nvPr/>
        </p:nvSpPr>
        <p:spPr>
          <a:xfrm>
            <a:off x="5845372" y="1939512"/>
            <a:ext cx="535723" cy="923330"/>
          </a:xfrm>
          <a:prstGeom prst="rect">
            <a:avLst/>
          </a:prstGeom>
          <a:noFill/>
        </p:spPr>
        <p:txBody>
          <a:bodyPr wrap="none" lIns="91440" tIns="45720" rIns="91440" bIns="45720">
            <a:spAutoFit/>
          </a:bodyPr>
          <a:lstStyle/>
          <a:p>
            <a:pPr algn="ctr"/>
            <a:r>
              <a:rPr lang="es-ES" sz="5400" b="0" cap="none" spc="0" dirty="0" smtClean="0">
                <a:ln w="0"/>
                <a:solidFill>
                  <a:schemeClr val="tx1"/>
                </a:solidFill>
                <a:effectLst>
                  <a:outerShdw blurRad="38100" dist="19050" dir="2700000" algn="tl" rotWithShape="0">
                    <a:schemeClr val="dk1">
                      <a:alpha val="40000"/>
                    </a:schemeClr>
                  </a:outerShdw>
                </a:effectLst>
              </a:rPr>
              <a:t>2</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24" name="Imagen 23">
            <a:extLst>
              <a:ext uri="{FF2B5EF4-FFF2-40B4-BE49-F238E27FC236}">
                <a16:creationId xmlns:a16="http://schemas.microsoft.com/office/drawing/2014/main" id="{2D2AA46A-A05F-4749-9882-D54ECBA96C38}"/>
              </a:ext>
            </a:extLst>
          </p:cNvPr>
          <p:cNvPicPr>
            <a:picLocks noChangeAspect="1"/>
          </p:cNvPicPr>
          <p:nvPr/>
        </p:nvPicPr>
        <p:blipFill rotWithShape="1">
          <a:blip r:embed="rId4"/>
          <a:srcRect l="19538" t="7751" b="62340"/>
          <a:stretch/>
        </p:blipFill>
        <p:spPr>
          <a:xfrm>
            <a:off x="7465689" y="2155504"/>
            <a:ext cx="1089409" cy="1084690"/>
          </a:xfrm>
          <a:prstGeom prst="rect">
            <a:avLst/>
          </a:prstGeom>
        </p:spPr>
      </p:pic>
      <p:pic>
        <p:nvPicPr>
          <p:cNvPr id="25" name="Imagen 24">
            <a:extLst>
              <a:ext uri="{FF2B5EF4-FFF2-40B4-BE49-F238E27FC236}">
                <a16:creationId xmlns:a16="http://schemas.microsoft.com/office/drawing/2014/main" id="{BCB94ED3-6F28-4565-A551-C1EBD9D5A382}"/>
              </a:ext>
            </a:extLst>
          </p:cNvPr>
          <p:cNvPicPr>
            <a:picLocks noChangeAspect="1"/>
          </p:cNvPicPr>
          <p:nvPr/>
        </p:nvPicPr>
        <p:blipFill rotWithShape="1">
          <a:blip r:embed="rId4"/>
          <a:srcRect l="19538" t="68127" b="1964"/>
          <a:stretch/>
        </p:blipFill>
        <p:spPr>
          <a:xfrm>
            <a:off x="5158788" y="3756916"/>
            <a:ext cx="1312939" cy="1307252"/>
          </a:xfrm>
          <a:prstGeom prst="rect">
            <a:avLst/>
          </a:prstGeom>
        </p:spPr>
      </p:pic>
      <p:sp>
        <p:nvSpPr>
          <p:cNvPr id="20" name="CuadroTexto 19"/>
          <p:cNvSpPr txBox="1"/>
          <p:nvPr/>
        </p:nvSpPr>
        <p:spPr>
          <a:xfrm>
            <a:off x="8971792" y="804657"/>
            <a:ext cx="2818115" cy="2246769"/>
          </a:xfrm>
          <a:prstGeom prst="rect">
            <a:avLst/>
          </a:prstGeom>
          <a:noFill/>
        </p:spPr>
        <p:txBody>
          <a:bodyPr wrap="square" rtlCol="0">
            <a:spAutoFit/>
          </a:bodyPr>
          <a:lstStyle/>
          <a:p>
            <a:pPr algn="just"/>
            <a:r>
              <a:rPr lang="es-CO" sz="1400" dirty="0">
                <a:latin typeface="Microsoft YaHei Light" panose="020B0502040204020203" pitchFamily="34" charset="-122"/>
                <a:ea typeface="Microsoft YaHei Light" panose="020B0502040204020203" pitchFamily="34" charset="-122"/>
              </a:rPr>
              <a:t>Establecer una estrategia  para resolver los PQRSD según su nivel de complejidad, con el fin de disminuir en cierta medida la carga laboral en las dependencias, a través de la capacitación al personal frente a los trámites y consultas más frecuentes en la Corporación.</a:t>
            </a:r>
          </a:p>
          <a:p>
            <a:pPr algn="just"/>
            <a:endParaRPr lang="es-CO" sz="1400" dirty="0"/>
          </a:p>
        </p:txBody>
      </p:sp>
      <p:sp>
        <p:nvSpPr>
          <p:cNvPr id="2" name="CuadroTexto 1"/>
          <p:cNvSpPr txBox="1"/>
          <p:nvPr/>
        </p:nvSpPr>
        <p:spPr>
          <a:xfrm>
            <a:off x="1111584" y="1972203"/>
            <a:ext cx="3365818" cy="1600438"/>
          </a:xfrm>
          <a:prstGeom prst="rect">
            <a:avLst/>
          </a:prstGeom>
          <a:noFill/>
        </p:spPr>
        <p:txBody>
          <a:bodyPr wrap="square" rtlCol="0">
            <a:spAutoFit/>
          </a:bodyPr>
          <a:lstStyle/>
          <a:p>
            <a:pPr algn="just"/>
            <a:r>
              <a:rPr lang="es-CO" sz="1400" dirty="0">
                <a:latin typeface="Microsoft YaHei Light" panose="020B0502040204020203" pitchFamily="34" charset="-122"/>
                <a:ea typeface="Microsoft YaHei Light" panose="020B0502040204020203" pitchFamily="34" charset="-122"/>
              </a:rPr>
              <a:t>Realizar los ajustes necesarios al sistema de gestión documental Orfeo, </a:t>
            </a:r>
            <a:r>
              <a:rPr lang="es-MX" sz="1400" dirty="0">
                <a:latin typeface="Microsoft YaHei Light" panose="020B0502040204020203" pitchFamily="34" charset="-122"/>
                <a:ea typeface="Microsoft YaHei Light" panose="020B0502040204020203" pitchFamily="34" charset="-122"/>
              </a:rPr>
              <a:t>teniendo en cuenta que la respuesta oportuna a las solicitudes o peticiones depende de la correcta clasificación y asignación de los </a:t>
            </a:r>
            <a:r>
              <a:rPr lang="es-MX" sz="1400" dirty="0" smtClean="0">
                <a:latin typeface="Microsoft YaHei Light" panose="020B0502040204020203" pitchFamily="34" charset="-122"/>
                <a:ea typeface="Microsoft YaHei Light" panose="020B0502040204020203" pitchFamily="34" charset="-122"/>
              </a:rPr>
              <a:t>requerimientos que llegan a la Corporación.</a:t>
            </a:r>
            <a:endParaRPr lang="es-CO" sz="1400" dirty="0">
              <a:latin typeface="Microsoft YaHei Light" panose="020B0502040204020203" pitchFamily="34" charset="-122"/>
              <a:ea typeface="Microsoft YaHei Light" panose="020B0502040204020203" pitchFamily="34" charset="-122"/>
            </a:endParaRPr>
          </a:p>
        </p:txBody>
      </p:sp>
      <p:pic>
        <p:nvPicPr>
          <p:cNvPr id="28" name="Imagen 27">
            <a:extLst>
              <a:ext uri="{FF2B5EF4-FFF2-40B4-BE49-F238E27FC236}">
                <a16:creationId xmlns:a16="http://schemas.microsoft.com/office/drawing/2014/main" id="{912E7EE2-C877-4070-82B7-93A851208B23}"/>
              </a:ext>
            </a:extLst>
          </p:cNvPr>
          <p:cNvPicPr>
            <a:picLocks noChangeAspect="1"/>
          </p:cNvPicPr>
          <p:nvPr/>
        </p:nvPicPr>
        <p:blipFill rotWithShape="1">
          <a:blip r:embed="rId4"/>
          <a:srcRect l="19538" t="40880" b="29211"/>
          <a:stretch/>
        </p:blipFill>
        <p:spPr>
          <a:xfrm>
            <a:off x="3807861" y="5369669"/>
            <a:ext cx="1109879" cy="1105072"/>
          </a:xfrm>
          <a:prstGeom prst="rect">
            <a:avLst/>
          </a:prstGeom>
        </p:spPr>
      </p:pic>
      <p:sp>
        <p:nvSpPr>
          <p:cNvPr id="29" name="Rectángulo 28"/>
          <p:cNvSpPr/>
          <p:nvPr/>
        </p:nvSpPr>
        <p:spPr>
          <a:xfrm>
            <a:off x="4963420" y="5369669"/>
            <a:ext cx="535724"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4</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30" name="CuadroTexto 29"/>
          <p:cNvSpPr txBox="1"/>
          <p:nvPr/>
        </p:nvSpPr>
        <p:spPr>
          <a:xfrm>
            <a:off x="7612813" y="3653613"/>
            <a:ext cx="3365818" cy="1384995"/>
          </a:xfrm>
          <a:prstGeom prst="rect">
            <a:avLst/>
          </a:prstGeom>
          <a:noFill/>
        </p:spPr>
        <p:txBody>
          <a:bodyPr wrap="square" rtlCol="0">
            <a:spAutoFit/>
          </a:bodyPr>
          <a:lstStyle/>
          <a:p>
            <a:pPr algn="just"/>
            <a:r>
              <a:rPr lang="es-MX" sz="1400" dirty="0" smtClean="0">
                <a:latin typeface="Microsoft YaHei Light" panose="020B0502040204020203" pitchFamily="34" charset="-122"/>
                <a:ea typeface="Microsoft YaHei Light" panose="020B0502040204020203" pitchFamily="34" charset="-122"/>
              </a:rPr>
              <a:t>Continuar </a:t>
            </a:r>
            <a:r>
              <a:rPr lang="es-MX" sz="1400" dirty="0">
                <a:latin typeface="Microsoft YaHei Light" panose="020B0502040204020203" pitchFamily="34" charset="-122"/>
                <a:ea typeface="Microsoft YaHei Light" panose="020B0502040204020203" pitchFamily="34" charset="-122"/>
              </a:rPr>
              <a:t>con la atención al público por los distintos medios dispuestos para tal fin como son los canales telefónicos, página web, correo electrónico, chat virtual y atención presencial.</a:t>
            </a:r>
            <a:endParaRPr lang="es-CO" sz="1400" dirty="0">
              <a:latin typeface="Microsoft YaHei Light" panose="020B0502040204020203" pitchFamily="34" charset="-122"/>
              <a:ea typeface="Microsoft YaHei Light" panose="020B0502040204020203" pitchFamily="34" charset="-122"/>
            </a:endParaRPr>
          </a:p>
        </p:txBody>
      </p:sp>
      <p:sp>
        <p:nvSpPr>
          <p:cNvPr id="7" name="Rectángulo 6"/>
          <p:cNvSpPr/>
          <p:nvPr/>
        </p:nvSpPr>
        <p:spPr>
          <a:xfrm>
            <a:off x="252455" y="4605876"/>
            <a:ext cx="2683237" cy="2056653"/>
          </a:xfrm>
          <a:prstGeom prst="rect">
            <a:avLst/>
          </a:prstGeom>
        </p:spPr>
        <p:txBody>
          <a:bodyPr wrap="square">
            <a:spAutoFit/>
          </a:bodyPr>
          <a:lstStyle/>
          <a:p>
            <a:pPr lvl="0" algn="just">
              <a:lnSpc>
                <a:spcPct val="115000"/>
              </a:lnSpc>
              <a:spcBef>
                <a:spcPts val="895"/>
              </a:spcBef>
              <a:spcAft>
                <a:spcPts val="0"/>
              </a:spcAft>
              <a:buSzPts val="1200"/>
            </a:pPr>
            <a:r>
              <a:rPr lang="es-ES" sz="1400" dirty="0" smtClean="0">
                <a:latin typeface="Microsoft YaHei Light" panose="020B0502040204020203" pitchFamily="34" charset="-122"/>
                <a:ea typeface="Microsoft YaHei Light" panose="020B0502040204020203" pitchFamily="34" charset="-122"/>
              </a:rPr>
              <a:t>Compartir los </a:t>
            </a:r>
            <a:r>
              <a:rPr lang="es-ES" sz="1400" dirty="0">
                <a:latin typeface="Microsoft YaHei Light" panose="020B0502040204020203" pitchFamily="34" charset="-122"/>
                <a:ea typeface="Microsoft YaHei Light" panose="020B0502040204020203" pitchFamily="34" charset="-122"/>
              </a:rPr>
              <a:t>resultados de las encuestas internas de satisfacción </a:t>
            </a:r>
            <a:r>
              <a:rPr lang="es-ES" sz="1400" dirty="0" smtClean="0">
                <a:latin typeface="Microsoft YaHei Light" panose="020B0502040204020203" pitchFamily="34" charset="-122"/>
                <a:ea typeface="Microsoft YaHei Light" panose="020B0502040204020203" pitchFamily="34" charset="-122"/>
              </a:rPr>
              <a:t>con </a:t>
            </a:r>
            <a:r>
              <a:rPr lang="es-ES" sz="1400" dirty="0">
                <a:latin typeface="Microsoft YaHei Light" panose="020B0502040204020203" pitchFamily="34" charset="-122"/>
                <a:ea typeface="Microsoft YaHei Light" panose="020B0502040204020203" pitchFamily="34" charset="-122"/>
              </a:rPr>
              <a:t>las </a:t>
            </a:r>
            <a:r>
              <a:rPr lang="es-ES" sz="1400" dirty="0" smtClean="0">
                <a:latin typeface="Microsoft YaHei Light" panose="020B0502040204020203" pitchFamily="34" charset="-122"/>
                <a:ea typeface="Microsoft YaHei Light" panose="020B0502040204020203" pitchFamily="34" charset="-122"/>
              </a:rPr>
              <a:t>dependencias, para que tomen las medidas necesarias para mejorar la </a:t>
            </a:r>
            <a:r>
              <a:rPr lang="es-ES" sz="1400" dirty="0">
                <a:latin typeface="Microsoft YaHei Light" panose="020B0502040204020203" pitchFamily="34" charset="-122"/>
                <a:ea typeface="Microsoft YaHei Light" panose="020B0502040204020203" pitchFamily="34" charset="-122"/>
              </a:rPr>
              <a:t>calidad de los servicios y/o productos que ofrece. </a:t>
            </a:r>
            <a:endParaRPr lang="es-CO" sz="1400"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624943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F68751B-63F4-494F-989E-81D08C8CBF4A}"/>
              </a:ext>
            </a:extLst>
          </p:cNvPr>
          <p:cNvPicPr>
            <a:picLocks noChangeAspect="1"/>
          </p:cNvPicPr>
          <p:nvPr/>
        </p:nvPicPr>
        <p:blipFill>
          <a:blip r:embed="rId3"/>
          <a:stretch>
            <a:fillRect/>
          </a:stretch>
        </p:blipFill>
        <p:spPr>
          <a:xfrm rot="10800000">
            <a:off x="1732012" y="-56201"/>
            <a:ext cx="1571529" cy="6087192"/>
          </a:xfrm>
          <a:prstGeom prst="rect">
            <a:avLst/>
          </a:prstGeom>
        </p:spPr>
      </p:pic>
      <p:sp>
        <p:nvSpPr>
          <p:cNvPr id="8" name="CuadroTexto 7">
            <a:extLst>
              <a:ext uri="{FF2B5EF4-FFF2-40B4-BE49-F238E27FC236}">
                <a16:creationId xmlns:a16="http://schemas.microsoft.com/office/drawing/2014/main" id="{D9DE9711-C1E6-0F40-8221-2953EB83E90A}"/>
              </a:ext>
            </a:extLst>
          </p:cNvPr>
          <p:cNvSpPr txBox="1"/>
          <p:nvPr/>
        </p:nvSpPr>
        <p:spPr>
          <a:xfrm>
            <a:off x="2263957" y="223846"/>
            <a:ext cx="487570"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1.</a:t>
            </a:r>
            <a:endParaRPr lang="es-CO" dirty="0"/>
          </a:p>
        </p:txBody>
      </p:sp>
      <p:sp>
        <p:nvSpPr>
          <p:cNvPr id="9" name="CuadroTexto 8">
            <a:extLst>
              <a:ext uri="{FF2B5EF4-FFF2-40B4-BE49-F238E27FC236}">
                <a16:creationId xmlns:a16="http://schemas.microsoft.com/office/drawing/2014/main" id="{D9D415CC-679D-5941-80A6-3080B0323F85}"/>
              </a:ext>
            </a:extLst>
          </p:cNvPr>
          <p:cNvSpPr txBox="1"/>
          <p:nvPr/>
        </p:nvSpPr>
        <p:spPr>
          <a:xfrm>
            <a:off x="2263957" y="864810"/>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2.</a:t>
            </a:r>
            <a:endParaRPr lang="es-CO" dirty="0"/>
          </a:p>
        </p:txBody>
      </p:sp>
      <p:sp>
        <p:nvSpPr>
          <p:cNvPr id="10" name="CuadroTexto 9">
            <a:extLst>
              <a:ext uri="{FF2B5EF4-FFF2-40B4-BE49-F238E27FC236}">
                <a16:creationId xmlns:a16="http://schemas.microsoft.com/office/drawing/2014/main" id="{8E1C3DC4-903A-944E-A4D8-7CC8CECC52F2}"/>
              </a:ext>
            </a:extLst>
          </p:cNvPr>
          <p:cNvSpPr txBox="1"/>
          <p:nvPr/>
        </p:nvSpPr>
        <p:spPr>
          <a:xfrm>
            <a:off x="2276693" y="1417170"/>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3.</a:t>
            </a:r>
            <a:endParaRPr lang="es-CO" dirty="0"/>
          </a:p>
        </p:txBody>
      </p:sp>
      <p:sp>
        <p:nvSpPr>
          <p:cNvPr id="11" name="CuadroTexto 10">
            <a:extLst>
              <a:ext uri="{FF2B5EF4-FFF2-40B4-BE49-F238E27FC236}">
                <a16:creationId xmlns:a16="http://schemas.microsoft.com/office/drawing/2014/main" id="{1246FEB1-6A4E-E645-996F-E96D63E0BCEE}"/>
              </a:ext>
            </a:extLst>
          </p:cNvPr>
          <p:cNvSpPr txBox="1"/>
          <p:nvPr/>
        </p:nvSpPr>
        <p:spPr>
          <a:xfrm>
            <a:off x="2276693" y="2012998"/>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4.</a:t>
            </a:r>
            <a:endParaRPr lang="es-CO" dirty="0"/>
          </a:p>
        </p:txBody>
      </p:sp>
      <p:sp>
        <p:nvSpPr>
          <p:cNvPr id="12" name="CuadroTexto 11">
            <a:extLst>
              <a:ext uri="{FF2B5EF4-FFF2-40B4-BE49-F238E27FC236}">
                <a16:creationId xmlns:a16="http://schemas.microsoft.com/office/drawing/2014/main" id="{BABFB656-90FF-9549-84D8-96D100D942F7}"/>
              </a:ext>
            </a:extLst>
          </p:cNvPr>
          <p:cNvSpPr txBox="1"/>
          <p:nvPr/>
        </p:nvSpPr>
        <p:spPr>
          <a:xfrm>
            <a:off x="2276693" y="2524703"/>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5.</a:t>
            </a:r>
            <a:endParaRPr lang="es-CO" dirty="0"/>
          </a:p>
        </p:txBody>
      </p:sp>
      <p:sp>
        <p:nvSpPr>
          <p:cNvPr id="13" name="CuadroTexto 12">
            <a:extLst>
              <a:ext uri="{FF2B5EF4-FFF2-40B4-BE49-F238E27FC236}">
                <a16:creationId xmlns:a16="http://schemas.microsoft.com/office/drawing/2014/main" id="{D59B941F-CA11-8A4A-92BE-B9CE30152410}"/>
              </a:ext>
            </a:extLst>
          </p:cNvPr>
          <p:cNvSpPr txBox="1"/>
          <p:nvPr/>
        </p:nvSpPr>
        <p:spPr>
          <a:xfrm>
            <a:off x="2263957" y="3120531"/>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6.</a:t>
            </a:r>
            <a:endParaRPr lang="es-CO" dirty="0"/>
          </a:p>
        </p:txBody>
      </p:sp>
      <p:sp>
        <p:nvSpPr>
          <p:cNvPr id="14" name="CuadroTexto 13">
            <a:extLst>
              <a:ext uri="{FF2B5EF4-FFF2-40B4-BE49-F238E27FC236}">
                <a16:creationId xmlns:a16="http://schemas.microsoft.com/office/drawing/2014/main" id="{331763DC-E94C-2644-BB21-CCDAB32AFA5E}"/>
              </a:ext>
            </a:extLst>
          </p:cNvPr>
          <p:cNvSpPr txBox="1"/>
          <p:nvPr/>
        </p:nvSpPr>
        <p:spPr>
          <a:xfrm>
            <a:off x="2261048" y="3677885"/>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7.</a:t>
            </a:r>
            <a:endParaRPr lang="es-CO" dirty="0"/>
          </a:p>
        </p:txBody>
      </p:sp>
      <p:sp>
        <p:nvSpPr>
          <p:cNvPr id="15" name="CuadroTexto 14">
            <a:extLst>
              <a:ext uri="{FF2B5EF4-FFF2-40B4-BE49-F238E27FC236}">
                <a16:creationId xmlns:a16="http://schemas.microsoft.com/office/drawing/2014/main" id="{CC631C3D-A407-014C-8EF1-A86E621BBADE}"/>
              </a:ext>
            </a:extLst>
          </p:cNvPr>
          <p:cNvSpPr txBox="1"/>
          <p:nvPr/>
        </p:nvSpPr>
        <p:spPr>
          <a:xfrm>
            <a:off x="2263627" y="4166801"/>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8.</a:t>
            </a:r>
            <a:endParaRPr lang="es-CO" dirty="0"/>
          </a:p>
        </p:txBody>
      </p:sp>
      <p:sp>
        <p:nvSpPr>
          <p:cNvPr id="16" name="CuadroTexto 15">
            <a:extLst>
              <a:ext uri="{FF2B5EF4-FFF2-40B4-BE49-F238E27FC236}">
                <a16:creationId xmlns:a16="http://schemas.microsoft.com/office/drawing/2014/main" id="{16AF2C75-AC36-634D-AD01-8B0383A7DAFE}"/>
              </a:ext>
            </a:extLst>
          </p:cNvPr>
          <p:cNvSpPr txBox="1"/>
          <p:nvPr/>
        </p:nvSpPr>
        <p:spPr>
          <a:xfrm>
            <a:off x="2239985" y="4710604"/>
            <a:ext cx="555585" cy="369332"/>
          </a:xfrm>
          <a:prstGeom prst="rect">
            <a:avLst/>
          </a:prstGeom>
          <a:noFill/>
        </p:spPr>
        <p:txBody>
          <a:bodyPr wrap="square" rtlCol="0">
            <a:spAutoFit/>
          </a:bodyPr>
          <a:lstStyle/>
          <a:p>
            <a:r>
              <a:rPr lang="es-ES" b="1" dirty="0">
                <a:solidFill>
                  <a:srgbClr val="006E00"/>
                </a:solidFill>
                <a:latin typeface="Myriad Pro" panose="020B0503030403020204" pitchFamily="34" charset="0"/>
              </a:rPr>
              <a:t>9.</a:t>
            </a:r>
            <a:endParaRPr lang="es-CO" dirty="0"/>
          </a:p>
        </p:txBody>
      </p:sp>
      <p:sp>
        <p:nvSpPr>
          <p:cNvPr id="17" name="CuadroTexto 16">
            <a:extLst>
              <a:ext uri="{FF2B5EF4-FFF2-40B4-BE49-F238E27FC236}">
                <a16:creationId xmlns:a16="http://schemas.microsoft.com/office/drawing/2014/main" id="{5CAF4CC4-70E9-7C41-BE8E-E73A6BCCB130}"/>
              </a:ext>
            </a:extLst>
          </p:cNvPr>
          <p:cNvSpPr txBox="1"/>
          <p:nvPr/>
        </p:nvSpPr>
        <p:spPr>
          <a:xfrm>
            <a:off x="2195942" y="5254407"/>
            <a:ext cx="555585" cy="369332"/>
          </a:xfrm>
          <a:prstGeom prst="rect">
            <a:avLst/>
          </a:prstGeom>
          <a:noFill/>
        </p:spPr>
        <p:txBody>
          <a:bodyPr wrap="square" rtlCol="0">
            <a:spAutoFit/>
          </a:bodyPr>
          <a:lstStyle/>
          <a:p>
            <a:r>
              <a:rPr lang="es-ES" b="1" spc="-150" dirty="0">
                <a:solidFill>
                  <a:srgbClr val="006E00"/>
                </a:solidFill>
                <a:latin typeface="Myriad Pro" panose="020B0503030403020204" pitchFamily="34" charset="0"/>
              </a:rPr>
              <a:t>10.</a:t>
            </a:r>
            <a:endParaRPr lang="es-CO" spc="-150" dirty="0"/>
          </a:p>
        </p:txBody>
      </p:sp>
      <p:sp>
        <p:nvSpPr>
          <p:cNvPr id="19" name="CuadroTexto 18">
            <a:extLst>
              <a:ext uri="{FF2B5EF4-FFF2-40B4-BE49-F238E27FC236}">
                <a16:creationId xmlns:a16="http://schemas.microsoft.com/office/drawing/2014/main" id="{56EA0A9D-15CE-4187-AF50-5AEE5EF3D179}"/>
              </a:ext>
            </a:extLst>
          </p:cNvPr>
          <p:cNvSpPr txBox="1"/>
          <p:nvPr/>
        </p:nvSpPr>
        <p:spPr>
          <a:xfrm>
            <a:off x="2887556" y="238294"/>
            <a:ext cx="8440485" cy="419667"/>
          </a:xfrm>
          <a:prstGeom prst="rect">
            <a:avLst/>
          </a:prstGeom>
          <a:noFill/>
        </p:spPr>
        <p:txBody>
          <a:bodyPr wrap="square" rtlCol="0">
            <a:spAutoFit/>
          </a:bodyPr>
          <a:lstStyle/>
          <a:p>
            <a:pPr lvl="0">
              <a:lnSpc>
                <a:spcPct val="150000"/>
              </a:lnSpc>
            </a:pPr>
            <a:r>
              <a:rPr lang="es-CO" sz="1600" b="1" dirty="0">
                <a:latin typeface="Myriad Pro Light" panose="020B0403030403020204" pitchFamily="34" charset="0"/>
              </a:rPr>
              <a:t>INTRODUCCCIÓN</a:t>
            </a:r>
          </a:p>
        </p:txBody>
      </p:sp>
      <p:sp>
        <p:nvSpPr>
          <p:cNvPr id="21" name="CuadroTexto 20">
            <a:extLst>
              <a:ext uri="{FF2B5EF4-FFF2-40B4-BE49-F238E27FC236}">
                <a16:creationId xmlns:a16="http://schemas.microsoft.com/office/drawing/2014/main" id="{5165D077-2F5A-4D51-B751-B92ACD97DB2F}"/>
              </a:ext>
            </a:extLst>
          </p:cNvPr>
          <p:cNvSpPr txBox="1"/>
          <p:nvPr/>
        </p:nvSpPr>
        <p:spPr>
          <a:xfrm>
            <a:off x="2887556" y="779913"/>
            <a:ext cx="8440485" cy="461665"/>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ACCESO A LA INFORMACIÓN PÚBLICA</a:t>
            </a:r>
            <a:endParaRPr lang="es-CO" sz="1600" b="1" dirty="0">
              <a:latin typeface="Myriad Pro Light" panose="020B0403030403020204" pitchFamily="34" charset="0"/>
            </a:endParaRPr>
          </a:p>
        </p:txBody>
      </p:sp>
      <p:sp>
        <p:nvSpPr>
          <p:cNvPr id="22" name="CuadroTexto 21">
            <a:extLst>
              <a:ext uri="{FF2B5EF4-FFF2-40B4-BE49-F238E27FC236}">
                <a16:creationId xmlns:a16="http://schemas.microsoft.com/office/drawing/2014/main" id="{B8D49672-2FEA-4C3F-8735-4A26FB0DC4B4}"/>
              </a:ext>
            </a:extLst>
          </p:cNvPr>
          <p:cNvSpPr txBox="1"/>
          <p:nvPr/>
        </p:nvSpPr>
        <p:spPr>
          <a:xfrm>
            <a:off x="2891257" y="1354493"/>
            <a:ext cx="8440485" cy="461665"/>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PQRSD RECIBIDAS POR MODALIDAD DE PETICIÓN</a:t>
            </a:r>
            <a:endParaRPr lang="es-CO" sz="1600" b="1" dirty="0">
              <a:latin typeface="Myriad Pro Light" panose="020B0403030403020204" pitchFamily="34" charset="0"/>
            </a:endParaRPr>
          </a:p>
        </p:txBody>
      </p:sp>
      <p:sp>
        <p:nvSpPr>
          <p:cNvPr id="23" name="CuadroTexto 22">
            <a:extLst>
              <a:ext uri="{FF2B5EF4-FFF2-40B4-BE49-F238E27FC236}">
                <a16:creationId xmlns:a16="http://schemas.microsoft.com/office/drawing/2014/main" id="{72D1BB3D-E284-430F-8074-072FF435A534}"/>
              </a:ext>
            </a:extLst>
          </p:cNvPr>
          <p:cNvSpPr txBox="1"/>
          <p:nvPr/>
        </p:nvSpPr>
        <p:spPr>
          <a:xfrm>
            <a:off x="2891257" y="1953372"/>
            <a:ext cx="8440485" cy="461665"/>
          </a:xfrm>
          <a:prstGeom prst="rect">
            <a:avLst/>
          </a:prstGeom>
          <a:noFill/>
        </p:spPr>
        <p:txBody>
          <a:bodyPr wrap="square" rtlCol="0">
            <a:spAutoFit/>
          </a:bodyPr>
          <a:lstStyle/>
          <a:p>
            <a:pPr lvl="0">
              <a:lnSpc>
                <a:spcPct val="150000"/>
              </a:lnSpc>
            </a:pPr>
            <a:r>
              <a:rPr lang="es-CO" sz="1600" b="1" dirty="0">
                <a:latin typeface="Myriad Pro Light" panose="020B0403030403020204" pitchFamily="34" charset="0"/>
              </a:rPr>
              <a:t>PQRSD </a:t>
            </a:r>
            <a:r>
              <a:rPr lang="es-CO" sz="1600" b="1" dirty="0" smtClean="0">
                <a:latin typeface="Myriad Pro Light" panose="020B0403030403020204" pitchFamily="34" charset="0"/>
              </a:rPr>
              <a:t>RECIBIDAS EN PERIODOS ANTERIORES – TRIMESTRAL - MENSUAL</a:t>
            </a:r>
            <a:endParaRPr lang="es-CO" sz="1600" b="1" dirty="0">
              <a:latin typeface="Myriad Pro Light" panose="020B0403030403020204" pitchFamily="34" charset="0"/>
            </a:endParaRPr>
          </a:p>
        </p:txBody>
      </p:sp>
      <p:sp>
        <p:nvSpPr>
          <p:cNvPr id="24" name="CuadroTexto 23">
            <a:extLst>
              <a:ext uri="{FF2B5EF4-FFF2-40B4-BE49-F238E27FC236}">
                <a16:creationId xmlns:a16="http://schemas.microsoft.com/office/drawing/2014/main" id="{0E08206E-DB3B-47E6-93B2-9F968273F4F3}"/>
              </a:ext>
            </a:extLst>
          </p:cNvPr>
          <p:cNvSpPr txBox="1"/>
          <p:nvPr/>
        </p:nvSpPr>
        <p:spPr>
          <a:xfrm>
            <a:off x="2887556" y="2503434"/>
            <a:ext cx="8440485" cy="461665"/>
          </a:xfrm>
          <a:prstGeom prst="rect">
            <a:avLst/>
          </a:prstGeom>
          <a:noFill/>
        </p:spPr>
        <p:txBody>
          <a:bodyPr wrap="square" rtlCol="0">
            <a:spAutoFit/>
          </a:bodyPr>
          <a:lstStyle/>
          <a:p>
            <a:pPr lvl="0">
              <a:lnSpc>
                <a:spcPct val="150000"/>
              </a:lnSpc>
            </a:pPr>
            <a:r>
              <a:rPr lang="es-CO" sz="1600" b="1" dirty="0">
                <a:latin typeface="Myriad Pro Light" panose="020B0403030403020204" pitchFamily="34" charset="0"/>
              </a:rPr>
              <a:t>PQRSD </a:t>
            </a:r>
            <a:r>
              <a:rPr lang="es-CO" sz="1600" b="1" dirty="0" smtClean="0">
                <a:latin typeface="Myriad Pro Light" panose="020B0403030403020204" pitchFamily="34" charset="0"/>
              </a:rPr>
              <a:t>RECIBIDAS POR CANAL DE ATENCIÓN</a:t>
            </a:r>
            <a:endParaRPr lang="es-CO" sz="1600" b="1" dirty="0">
              <a:latin typeface="Myriad Pro Light" panose="020B0403030403020204" pitchFamily="34" charset="0"/>
            </a:endParaRPr>
          </a:p>
        </p:txBody>
      </p:sp>
      <p:sp>
        <p:nvSpPr>
          <p:cNvPr id="25" name="CuadroTexto 24">
            <a:extLst>
              <a:ext uri="{FF2B5EF4-FFF2-40B4-BE49-F238E27FC236}">
                <a16:creationId xmlns:a16="http://schemas.microsoft.com/office/drawing/2014/main" id="{6CD3DDFD-0EDF-463E-9A66-B9552030B332}"/>
              </a:ext>
            </a:extLst>
          </p:cNvPr>
          <p:cNvSpPr txBox="1"/>
          <p:nvPr/>
        </p:nvSpPr>
        <p:spPr>
          <a:xfrm>
            <a:off x="2891257" y="3028198"/>
            <a:ext cx="8440485" cy="461665"/>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PQRSD ASIGNADO POR DEPENDENCIA</a:t>
            </a:r>
            <a:endParaRPr lang="es-CO" sz="1600" b="1" dirty="0">
              <a:latin typeface="Myriad Pro Light" panose="020B0403030403020204" pitchFamily="34" charset="0"/>
            </a:endParaRPr>
          </a:p>
        </p:txBody>
      </p:sp>
      <p:sp>
        <p:nvSpPr>
          <p:cNvPr id="26" name="CuadroTexto 25">
            <a:extLst>
              <a:ext uri="{FF2B5EF4-FFF2-40B4-BE49-F238E27FC236}">
                <a16:creationId xmlns:a16="http://schemas.microsoft.com/office/drawing/2014/main" id="{BBEF6764-B03A-4913-811B-40F98DE98616}"/>
              </a:ext>
            </a:extLst>
          </p:cNvPr>
          <p:cNvSpPr txBox="1"/>
          <p:nvPr/>
        </p:nvSpPr>
        <p:spPr>
          <a:xfrm>
            <a:off x="2891257" y="3569822"/>
            <a:ext cx="8440485" cy="461665"/>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SEGUIMIENTO A PQRSD RECIBIDAS</a:t>
            </a:r>
            <a:endParaRPr lang="es-CO" sz="1600" b="1" dirty="0">
              <a:latin typeface="Myriad Pro Light" panose="020B0403030403020204" pitchFamily="34" charset="0"/>
            </a:endParaRPr>
          </a:p>
        </p:txBody>
      </p:sp>
      <p:sp>
        <p:nvSpPr>
          <p:cNvPr id="27" name="CuadroTexto 26">
            <a:extLst>
              <a:ext uri="{FF2B5EF4-FFF2-40B4-BE49-F238E27FC236}">
                <a16:creationId xmlns:a16="http://schemas.microsoft.com/office/drawing/2014/main" id="{E01D707B-8A83-4C89-A65F-C2D05E4F6E45}"/>
              </a:ext>
            </a:extLst>
          </p:cNvPr>
          <p:cNvSpPr txBox="1"/>
          <p:nvPr/>
        </p:nvSpPr>
        <p:spPr>
          <a:xfrm>
            <a:off x="2891257" y="4113325"/>
            <a:ext cx="8440485" cy="422808"/>
          </a:xfrm>
          <a:prstGeom prst="rect">
            <a:avLst/>
          </a:prstGeom>
          <a:noFill/>
        </p:spPr>
        <p:txBody>
          <a:bodyPr wrap="square" rtlCol="0">
            <a:spAutoFit/>
          </a:bodyPr>
          <a:lstStyle/>
          <a:p>
            <a:pPr lvl="0">
              <a:lnSpc>
                <a:spcPct val="150000"/>
              </a:lnSpc>
            </a:pPr>
            <a:r>
              <a:rPr lang="es-CO" sz="1600" b="1" dirty="0">
                <a:latin typeface="Myriad Pro Light" panose="020B0403030403020204" pitchFamily="34" charset="0"/>
              </a:rPr>
              <a:t>QUEJAS Y RECLAMOS RECIBIDOS</a:t>
            </a:r>
          </a:p>
        </p:txBody>
      </p:sp>
      <p:sp>
        <p:nvSpPr>
          <p:cNvPr id="28" name="CuadroTexto 27">
            <a:extLst>
              <a:ext uri="{FF2B5EF4-FFF2-40B4-BE49-F238E27FC236}">
                <a16:creationId xmlns:a16="http://schemas.microsoft.com/office/drawing/2014/main" id="{B81252B6-D72D-41E9-9D89-3F4875C67DC5}"/>
              </a:ext>
            </a:extLst>
          </p:cNvPr>
          <p:cNvSpPr txBox="1"/>
          <p:nvPr/>
        </p:nvSpPr>
        <p:spPr>
          <a:xfrm>
            <a:off x="2891257" y="4671608"/>
            <a:ext cx="8440485" cy="419667"/>
          </a:xfrm>
          <a:prstGeom prst="rect">
            <a:avLst/>
          </a:prstGeom>
          <a:noFill/>
        </p:spPr>
        <p:txBody>
          <a:bodyPr wrap="square" rtlCol="0">
            <a:spAutoFit/>
          </a:bodyPr>
          <a:lstStyle/>
          <a:p>
            <a:pPr lvl="0">
              <a:lnSpc>
                <a:spcPct val="150000"/>
              </a:lnSpc>
            </a:pPr>
            <a:r>
              <a:rPr lang="es-CO" sz="1600" b="1" dirty="0">
                <a:latin typeface="Myriad Pro Light" panose="020B0403030403020204" pitchFamily="34" charset="0"/>
              </a:rPr>
              <a:t>ATENCIÓN CHAT - CAM</a:t>
            </a:r>
          </a:p>
        </p:txBody>
      </p:sp>
      <p:pic>
        <p:nvPicPr>
          <p:cNvPr id="31" name="Imagen 30">
            <a:extLst>
              <a:ext uri="{FF2B5EF4-FFF2-40B4-BE49-F238E27FC236}">
                <a16:creationId xmlns:a16="http://schemas.microsoft.com/office/drawing/2014/main" id="{EF68751B-63F4-494F-989E-81D08C8CBF4A}"/>
              </a:ext>
            </a:extLst>
          </p:cNvPr>
          <p:cNvPicPr>
            <a:picLocks noChangeAspect="1"/>
          </p:cNvPicPr>
          <p:nvPr/>
        </p:nvPicPr>
        <p:blipFill rotWithShape="1">
          <a:blip r:embed="rId3"/>
          <a:srcRect t="30621" b="49421"/>
          <a:stretch/>
        </p:blipFill>
        <p:spPr>
          <a:xfrm rot="10800000">
            <a:off x="1768720" y="5657447"/>
            <a:ext cx="1571529" cy="1214845"/>
          </a:xfrm>
          <a:prstGeom prst="rect">
            <a:avLst/>
          </a:prstGeom>
        </p:spPr>
      </p:pic>
      <p:sp>
        <p:nvSpPr>
          <p:cNvPr id="29" name="CuadroTexto 28">
            <a:extLst>
              <a:ext uri="{FF2B5EF4-FFF2-40B4-BE49-F238E27FC236}">
                <a16:creationId xmlns:a16="http://schemas.microsoft.com/office/drawing/2014/main" id="{A7EFC095-F778-49E8-80D3-EB3E8F76D629}"/>
              </a:ext>
            </a:extLst>
          </p:cNvPr>
          <p:cNvSpPr txBox="1"/>
          <p:nvPr/>
        </p:nvSpPr>
        <p:spPr>
          <a:xfrm>
            <a:off x="2832278" y="6345673"/>
            <a:ext cx="8440485" cy="461665"/>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RECOMENDACIONES</a:t>
            </a:r>
            <a:endParaRPr lang="es-CO" sz="1600" b="1" dirty="0">
              <a:latin typeface="Myriad Pro Light" panose="020B0403030403020204" pitchFamily="34" charset="0"/>
            </a:endParaRPr>
          </a:p>
        </p:txBody>
      </p:sp>
      <p:sp>
        <p:nvSpPr>
          <p:cNvPr id="32" name="CuadroTexto 31">
            <a:extLst>
              <a:ext uri="{FF2B5EF4-FFF2-40B4-BE49-F238E27FC236}">
                <a16:creationId xmlns:a16="http://schemas.microsoft.com/office/drawing/2014/main" id="{5CAF4CC4-70E9-7C41-BE8E-E73A6BCCB130}"/>
              </a:ext>
            </a:extLst>
          </p:cNvPr>
          <p:cNvSpPr txBox="1"/>
          <p:nvPr/>
        </p:nvSpPr>
        <p:spPr>
          <a:xfrm>
            <a:off x="2201789" y="5781243"/>
            <a:ext cx="555585" cy="369332"/>
          </a:xfrm>
          <a:prstGeom prst="rect">
            <a:avLst/>
          </a:prstGeom>
          <a:noFill/>
        </p:spPr>
        <p:txBody>
          <a:bodyPr wrap="square" rtlCol="0">
            <a:spAutoFit/>
          </a:bodyPr>
          <a:lstStyle/>
          <a:p>
            <a:r>
              <a:rPr lang="es-ES" b="1" spc="-150" dirty="0" smtClean="0">
                <a:solidFill>
                  <a:srgbClr val="006E00"/>
                </a:solidFill>
                <a:latin typeface="Myriad Pro" panose="020B0503030403020204" pitchFamily="34" charset="0"/>
              </a:rPr>
              <a:t>11.</a:t>
            </a:r>
            <a:endParaRPr lang="es-CO" spc="-150" dirty="0"/>
          </a:p>
        </p:txBody>
      </p:sp>
      <p:sp>
        <p:nvSpPr>
          <p:cNvPr id="33" name="CuadroTexto 32">
            <a:extLst>
              <a:ext uri="{FF2B5EF4-FFF2-40B4-BE49-F238E27FC236}">
                <a16:creationId xmlns:a16="http://schemas.microsoft.com/office/drawing/2014/main" id="{5CAF4CC4-70E9-7C41-BE8E-E73A6BCCB130}"/>
              </a:ext>
            </a:extLst>
          </p:cNvPr>
          <p:cNvSpPr txBox="1"/>
          <p:nvPr/>
        </p:nvSpPr>
        <p:spPr>
          <a:xfrm>
            <a:off x="2205407" y="6353109"/>
            <a:ext cx="555585" cy="369332"/>
          </a:xfrm>
          <a:prstGeom prst="rect">
            <a:avLst/>
          </a:prstGeom>
          <a:noFill/>
        </p:spPr>
        <p:txBody>
          <a:bodyPr wrap="square" rtlCol="0">
            <a:spAutoFit/>
          </a:bodyPr>
          <a:lstStyle/>
          <a:p>
            <a:r>
              <a:rPr lang="es-ES" b="1" spc="-150" dirty="0" smtClean="0">
                <a:solidFill>
                  <a:srgbClr val="006E00"/>
                </a:solidFill>
                <a:latin typeface="Myriad Pro" panose="020B0503030403020204" pitchFamily="34" charset="0"/>
              </a:rPr>
              <a:t>12.</a:t>
            </a:r>
            <a:endParaRPr lang="es-CO" spc="-150" dirty="0"/>
          </a:p>
        </p:txBody>
      </p:sp>
      <p:sp>
        <p:nvSpPr>
          <p:cNvPr id="34" name="CuadroTexto 33">
            <a:extLst>
              <a:ext uri="{FF2B5EF4-FFF2-40B4-BE49-F238E27FC236}">
                <a16:creationId xmlns:a16="http://schemas.microsoft.com/office/drawing/2014/main" id="{B81252B6-D72D-41E9-9D89-3F4875C67DC5}"/>
              </a:ext>
            </a:extLst>
          </p:cNvPr>
          <p:cNvSpPr txBox="1"/>
          <p:nvPr/>
        </p:nvSpPr>
        <p:spPr>
          <a:xfrm>
            <a:off x="2891257" y="5220926"/>
            <a:ext cx="8440485" cy="419667"/>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SATISFACCIÓN CLIENTE EXTERNO</a:t>
            </a:r>
            <a:endParaRPr lang="es-CO" sz="1600" b="1" dirty="0">
              <a:latin typeface="Myriad Pro Light" panose="020B0403030403020204" pitchFamily="34" charset="0"/>
            </a:endParaRPr>
          </a:p>
        </p:txBody>
      </p:sp>
      <p:sp>
        <p:nvSpPr>
          <p:cNvPr id="35" name="CuadroTexto 34">
            <a:extLst>
              <a:ext uri="{FF2B5EF4-FFF2-40B4-BE49-F238E27FC236}">
                <a16:creationId xmlns:a16="http://schemas.microsoft.com/office/drawing/2014/main" id="{B81252B6-D72D-41E9-9D89-3F4875C67DC5}"/>
              </a:ext>
            </a:extLst>
          </p:cNvPr>
          <p:cNvSpPr txBox="1"/>
          <p:nvPr/>
        </p:nvSpPr>
        <p:spPr>
          <a:xfrm>
            <a:off x="2891257" y="5778101"/>
            <a:ext cx="8440485" cy="419667"/>
          </a:xfrm>
          <a:prstGeom prst="rect">
            <a:avLst/>
          </a:prstGeom>
          <a:noFill/>
        </p:spPr>
        <p:txBody>
          <a:bodyPr wrap="square" rtlCol="0">
            <a:spAutoFit/>
          </a:bodyPr>
          <a:lstStyle/>
          <a:p>
            <a:pPr lvl="0">
              <a:lnSpc>
                <a:spcPct val="150000"/>
              </a:lnSpc>
            </a:pPr>
            <a:r>
              <a:rPr lang="es-CO" sz="1600" b="1" dirty="0" smtClean="0">
                <a:latin typeface="Myriad Pro Light" panose="020B0403030403020204" pitchFamily="34" charset="0"/>
              </a:rPr>
              <a:t>SATISFACCIÓN CLIENTE INTERNO</a:t>
            </a:r>
            <a:endParaRPr lang="es-CO" sz="1600" b="1" dirty="0">
              <a:latin typeface="Myriad Pro Light" panose="020B0403030403020204" pitchFamily="34" charset="0"/>
            </a:endParaRPr>
          </a:p>
        </p:txBody>
      </p:sp>
    </p:spTree>
    <p:extLst>
      <p:ext uri="{BB962C8B-B14F-4D97-AF65-F5344CB8AC3E}">
        <p14:creationId xmlns:p14="http://schemas.microsoft.com/office/powerpoint/2010/main" val="2588477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5B90130-C187-274D-A9A4-98F8BE9A0626}"/>
              </a:ext>
            </a:extLst>
          </p:cNvPr>
          <p:cNvSpPr txBox="1"/>
          <p:nvPr/>
        </p:nvSpPr>
        <p:spPr>
          <a:xfrm>
            <a:off x="5409071" y="1307358"/>
            <a:ext cx="3786444" cy="584775"/>
          </a:xfrm>
          <a:prstGeom prst="rect">
            <a:avLst/>
          </a:prstGeom>
          <a:noFill/>
        </p:spPr>
        <p:txBody>
          <a:bodyPr wrap="square" rtlCol="0">
            <a:spAutoFit/>
          </a:bodyPr>
          <a:lstStyle/>
          <a:p>
            <a:pPr lvl="0" algn="just"/>
            <a:r>
              <a:rPr lang="es-CO" sz="3200" b="1" dirty="0">
                <a:solidFill>
                  <a:schemeClr val="accent2"/>
                </a:solidFill>
                <a:latin typeface="Microsoft YaHei Light" panose="020B0502040204020203" pitchFamily="34" charset="-122"/>
                <a:ea typeface="Microsoft YaHei Light" panose="020B0502040204020203" pitchFamily="34" charset="-122"/>
              </a:rPr>
              <a:t>INTRODUCCIÓN</a:t>
            </a:r>
          </a:p>
        </p:txBody>
      </p:sp>
      <p:pic>
        <p:nvPicPr>
          <p:cNvPr id="8" name="Imagen 7">
            <a:extLst>
              <a:ext uri="{FF2B5EF4-FFF2-40B4-BE49-F238E27FC236}">
                <a16:creationId xmlns:a16="http://schemas.microsoft.com/office/drawing/2014/main" id="{1EA5BE88-40DB-6840-8C4C-32DF3D097568}"/>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2" name="Rectángulo 1">
            <a:extLst>
              <a:ext uri="{FF2B5EF4-FFF2-40B4-BE49-F238E27FC236}">
                <a16:creationId xmlns:a16="http://schemas.microsoft.com/office/drawing/2014/main" id="{696A4F58-428C-4511-99E5-70547763DDD0}"/>
              </a:ext>
            </a:extLst>
          </p:cNvPr>
          <p:cNvSpPr/>
          <p:nvPr/>
        </p:nvSpPr>
        <p:spPr>
          <a:xfrm>
            <a:off x="4925745" y="1785884"/>
            <a:ext cx="5537603" cy="4524315"/>
          </a:xfrm>
          <a:prstGeom prst="rect">
            <a:avLst/>
          </a:prstGeom>
        </p:spPr>
        <p:txBody>
          <a:bodyPr wrap="square">
            <a:spAutoFit/>
          </a:bodyPr>
          <a:lstStyle/>
          <a:p>
            <a:pPr algn="just"/>
            <a:r>
              <a:rPr lang="es-ES" sz="1600" dirty="0" smtClean="0">
                <a:latin typeface="Microsoft YaHei UI" panose="020B0503020204020204" pitchFamily="34" charset="-122"/>
                <a:ea typeface="Microsoft YaHei UI" panose="020B0503020204020204" pitchFamily="34" charset="-122"/>
              </a:rPr>
              <a:t>A continuación se presenta el informe </a:t>
            </a:r>
            <a:r>
              <a:rPr lang="es-ES" sz="1600" dirty="0">
                <a:latin typeface="Microsoft YaHei UI" panose="020B0503020204020204" pitchFamily="34" charset="-122"/>
                <a:ea typeface="Microsoft YaHei UI" panose="020B0503020204020204" pitchFamily="34" charset="-122"/>
              </a:rPr>
              <a:t>de </a:t>
            </a:r>
            <a:r>
              <a:rPr lang="es-ES" sz="1600" dirty="0" smtClean="0">
                <a:latin typeface="Microsoft YaHei UI" panose="020B0503020204020204" pitchFamily="34" charset="-122"/>
                <a:ea typeface="Microsoft YaHei UI" panose="020B0503020204020204" pitchFamily="34" charset="-122"/>
              </a:rPr>
              <a:t>gestión de servicio al ciudadano en el cual se muestran los resultados referentes al seguimiento de Peticiones</a:t>
            </a:r>
            <a:r>
              <a:rPr lang="es-ES" sz="1600" dirty="0">
                <a:latin typeface="Microsoft YaHei UI" panose="020B0503020204020204" pitchFamily="34" charset="-122"/>
                <a:ea typeface="Microsoft YaHei UI" panose="020B0503020204020204" pitchFamily="34" charset="-122"/>
              </a:rPr>
              <a:t>, Quejas, Reclamos, Sugerencias y Denuncias (PQRSD) recibidas y atendidas por las dependencias de La Corporación Autónoma Regional del Alto Magdalena – CAM, a través de los diferentes canales de </a:t>
            </a:r>
            <a:r>
              <a:rPr lang="es-ES" sz="1600" dirty="0" smtClean="0">
                <a:latin typeface="Microsoft YaHei UI" panose="020B0503020204020204" pitchFamily="34" charset="-122"/>
                <a:ea typeface="Microsoft YaHei UI" panose="020B0503020204020204" pitchFamily="34" charset="-122"/>
              </a:rPr>
              <a:t>atención y la satisfacción al usuario externo e interno </a:t>
            </a:r>
            <a:r>
              <a:rPr lang="es-ES" sz="1600" dirty="0">
                <a:latin typeface="Microsoft YaHei UI" panose="020B0503020204020204" pitchFamily="34" charset="-122"/>
                <a:ea typeface="Microsoft YaHei UI" panose="020B0503020204020204" pitchFamily="34" charset="-122"/>
              </a:rPr>
              <a:t>en la sede principal y sus direcciones </a:t>
            </a:r>
            <a:r>
              <a:rPr lang="es-ES" sz="1600" dirty="0" smtClean="0">
                <a:latin typeface="Microsoft YaHei UI" panose="020B0503020204020204" pitchFamily="34" charset="-122"/>
                <a:ea typeface="Microsoft YaHei UI" panose="020B0503020204020204" pitchFamily="34" charset="-122"/>
              </a:rPr>
              <a:t>territoriales ubicadas en el Centro, Oriente y Sur del departamento del Huila, </a:t>
            </a:r>
            <a:r>
              <a:rPr lang="es-ES" sz="1600" dirty="0">
                <a:latin typeface="Microsoft YaHei UI" panose="020B0503020204020204" pitchFamily="34" charset="-122"/>
                <a:ea typeface="Microsoft YaHei UI" panose="020B0503020204020204" pitchFamily="34" charset="-122"/>
              </a:rPr>
              <a:t>durante el periodo comprendido entre el </a:t>
            </a:r>
            <a:r>
              <a:rPr lang="es-ES" sz="1600" dirty="0" smtClean="0">
                <a:latin typeface="Microsoft YaHei UI" panose="020B0503020204020204" pitchFamily="34" charset="-122"/>
                <a:ea typeface="Microsoft YaHei UI" panose="020B0503020204020204" pitchFamily="34" charset="-122"/>
              </a:rPr>
              <a:t>1 de julio </a:t>
            </a:r>
            <a:r>
              <a:rPr lang="es-ES" sz="1600" dirty="0">
                <a:latin typeface="Microsoft YaHei UI" panose="020B0503020204020204" pitchFamily="34" charset="-122"/>
                <a:ea typeface="Microsoft YaHei UI" panose="020B0503020204020204" pitchFamily="34" charset="-122"/>
              </a:rPr>
              <a:t>y el </a:t>
            </a:r>
            <a:r>
              <a:rPr lang="es-ES" sz="1600" dirty="0" smtClean="0">
                <a:latin typeface="Microsoft YaHei UI" panose="020B0503020204020204" pitchFamily="34" charset="-122"/>
                <a:ea typeface="Microsoft YaHei UI" panose="020B0503020204020204" pitchFamily="34" charset="-122"/>
              </a:rPr>
              <a:t>30 </a:t>
            </a:r>
            <a:r>
              <a:rPr lang="es-ES" sz="1600" dirty="0">
                <a:latin typeface="Microsoft YaHei UI" panose="020B0503020204020204" pitchFamily="34" charset="-122"/>
                <a:ea typeface="Microsoft YaHei UI" panose="020B0503020204020204" pitchFamily="34" charset="-122"/>
              </a:rPr>
              <a:t>de </a:t>
            </a:r>
            <a:r>
              <a:rPr lang="es-ES" sz="1600" dirty="0" smtClean="0">
                <a:latin typeface="Microsoft YaHei UI" panose="020B0503020204020204" pitchFamily="34" charset="-122"/>
                <a:ea typeface="Microsoft YaHei UI" panose="020B0503020204020204" pitchFamily="34" charset="-122"/>
              </a:rPr>
              <a:t>septiembre </a:t>
            </a:r>
            <a:r>
              <a:rPr lang="es-ES" sz="1600" dirty="0">
                <a:latin typeface="Microsoft YaHei UI" panose="020B0503020204020204" pitchFamily="34" charset="-122"/>
                <a:ea typeface="Microsoft YaHei UI" panose="020B0503020204020204" pitchFamily="34" charset="-122"/>
              </a:rPr>
              <a:t>del </a:t>
            </a:r>
            <a:r>
              <a:rPr lang="es-ES" sz="1600" dirty="0" smtClean="0">
                <a:latin typeface="Microsoft YaHei UI" panose="020B0503020204020204" pitchFamily="34" charset="-122"/>
                <a:ea typeface="Microsoft YaHei UI" panose="020B0503020204020204" pitchFamily="34" charset="-122"/>
              </a:rPr>
              <a:t>2021 con </a:t>
            </a:r>
            <a:r>
              <a:rPr lang="es-ES" sz="1600" dirty="0">
                <a:latin typeface="Microsoft YaHei UI" panose="020B0503020204020204" pitchFamily="34" charset="-122"/>
                <a:ea typeface="Microsoft YaHei UI" panose="020B0503020204020204" pitchFamily="34" charset="-122"/>
              </a:rPr>
              <a:t>el fin de determinar la oportunidad de las respuestas y formular las recomendaciones a la Alta dirección y a los responsables de los procesos, que conlleven al mejoramiento continuo de la Corporación y con ellas afianzar la confianza del ciudadano en las </a:t>
            </a:r>
            <a:r>
              <a:rPr lang="es-ES" sz="1600" dirty="0" smtClean="0">
                <a:latin typeface="Microsoft YaHei UI" panose="020B0503020204020204" pitchFamily="34" charset="-122"/>
                <a:ea typeface="Microsoft YaHei UI" panose="020B0503020204020204" pitchFamily="34" charset="-122"/>
              </a:rPr>
              <a:t>entidades del estado.</a:t>
            </a:r>
            <a:endParaRPr lang="es-CO" sz="1600" dirty="0">
              <a:latin typeface="Microsoft YaHei UI" panose="020B0503020204020204" pitchFamily="34" charset="-122"/>
              <a:ea typeface="Microsoft YaHei UI" panose="020B0503020204020204" pitchFamily="34" charset="-122"/>
            </a:endParaRPr>
          </a:p>
        </p:txBody>
      </p:sp>
      <p:sp>
        <p:nvSpPr>
          <p:cNvPr id="10" name="CuadroTexto 9">
            <a:extLst>
              <a:ext uri="{FF2B5EF4-FFF2-40B4-BE49-F238E27FC236}">
                <a16:creationId xmlns:a16="http://schemas.microsoft.com/office/drawing/2014/main" id="{7932F943-CBD8-4F21-828F-E4A691849783}"/>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1.</a:t>
            </a:r>
            <a:endParaRPr lang="es-CO" sz="3500" dirty="0"/>
          </a:p>
        </p:txBody>
      </p:sp>
      <p:pic>
        <p:nvPicPr>
          <p:cNvPr id="18" name="Imagen 17">
            <a:extLst>
              <a:ext uri="{FF2B5EF4-FFF2-40B4-BE49-F238E27FC236}">
                <a16:creationId xmlns:a16="http://schemas.microsoft.com/office/drawing/2014/main" id="{6487B075-C669-4E67-8759-292197319CFA}"/>
              </a:ext>
            </a:extLst>
          </p:cNvPr>
          <p:cNvPicPr>
            <a:picLocks noChangeAspect="1"/>
          </p:cNvPicPr>
          <p:nvPr/>
        </p:nvPicPr>
        <p:blipFill>
          <a:blip r:embed="rId3"/>
          <a:stretch>
            <a:fillRect/>
          </a:stretch>
        </p:blipFill>
        <p:spPr>
          <a:xfrm>
            <a:off x="1056258" y="2118765"/>
            <a:ext cx="3335502" cy="3612333"/>
          </a:xfrm>
          <a:prstGeom prst="rect">
            <a:avLst/>
          </a:prstGeom>
        </p:spPr>
      </p:pic>
      <p:pic>
        <p:nvPicPr>
          <p:cNvPr id="22" name="Imagen 21">
            <a:extLst>
              <a:ext uri="{FF2B5EF4-FFF2-40B4-BE49-F238E27FC236}">
                <a16:creationId xmlns:a16="http://schemas.microsoft.com/office/drawing/2014/main" id="{23179219-DAA2-4655-94EB-E03E46601C51}"/>
              </a:ext>
            </a:extLst>
          </p:cNvPr>
          <p:cNvPicPr>
            <a:picLocks noChangeAspect="1"/>
          </p:cNvPicPr>
          <p:nvPr/>
        </p:nvPicPr>
        <p:blipFill>
          <a:blip r:embed="rId4"/>
          <a:stretch>
            <a:fillRect/>
          </a:stretch>
        </p:blipFill>
        <p:spPr>
          <a:xfrm>
            <a:off x="993943" y="490088"/>
            <a:ext cx="706216" cy="817270"/>
          </a:xfrm>
          <a:prstGeom prst="rect">
            <a:avLst/>
          </a:prstGeom>
        </p:spPr>
      </p:pic>
    </p:spTree>
    <p:extLst>
      <p:ext uri="{BB962C8B-B14F-4D97-AF65-F5344CB8AC3E}">
        <p14:creationId xmlns:p14="http://schemas.microsoft.com/office/powerpoint/2010/main" val="3361619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47458BC-398B-4E8F-8392-30BF835CA990}"/>
              </a:ext>
            </a:extLst>
          </p:cNvPr>
          <p:cNvSpPr/>
          <p:nvPr/>
        </p:nvSpPr>
        <p:spPr>
          <a:xfrm>
            <a:off x="1449053" y="1377383"/>
            <a:ext cx="5956945" cy="861774"/>
          </a:xfrm>
          <a:prstGeom prst="rect">
            <a:avLst/>
          </a:prstGeom>
        </p:spPr>
        <p:txBody>
          <a:bodyPr wrap="square">
            <a:spAutoFit/>
          </a:bodyPr>
          <a:lstStyle/>
          <a:p>
            <a:pPr lvl="0"/>
            <a:r>
              <a:rPr lang="es-CO" sz="2500" b="1" dirty="0">
                <a:solidFill>
                  <a:schemeClr val="accent2"/>
                </a:solidFill>
                <a:latin typeface="Microsoft YaHei Light" panose="020B0502040204020203" pitchFamily="34" charset="-122"/>
                <a:ea typeface="Microsoft YaHei Light" panose="020B0502040204020203" pitchFamily="34" charset="-122"/>
              </a:rPr>
              <a:t>ACCESO A LA </a:t>
            </a:r>
          </a:p>
          <a:p>
            <a:pPr lvl="0"/>
            <a:r>
              <a:rPr lang="es-CO" sz="2500" b="1" dirty="0">
                <a:solidFill>
                  <a:schemeClr val="accent2"/>
                </a:solidFill>
                <a:latin typeface="Microsoft YaHei Light" panose="020B0502040204020203" pitchFamily="34" charset="-122"/>
                <a:ea typeface="Microsoft YaHei Light" panose="020B0502040204020203" pitchFamily="34" charset="-122"/>
              </a:rPr>
              <a:t>INFORMACIÓN PUBLICA</a:t>
            </a:r>
          </a:p>
        </p:txBody>
      </p:sp>
      <p:sp>
        <p:nvSpPr>
          <p:cNvPr id="8" name="Rectángulo 7">
            <a:extLst>
              <a:ext uri="{FF2B5EF4-FFF2-40B4-BE49-F238E27FC236}">
                <a16:creationId xmlns:a16="http://schemas.microsoft.com/office/drawing/2014/main" id="{929E4087-A09D-401D-A33D-DBCF4E25B92C}"/>
              </a:ext>
            </a:extLst>
          </p:cNvPr>
          <p:cNvSpPr/>
          <p:nvPr/>
        </p:nvSpPr>
        <p:spPr>
          <a:xfrm>
            <a:off x="1449053" y="2112503"/>
            <a:ext cx="6698904" cy="4278094"/>
          </a:xfrm>
          <a:prstGeom prst="rect">
            <a:avLst/>
          </a:prstGeom>
        </p:spPr>
        <p:txBody>
          <a:bodyPr wrap="square">
            <a:spAutoFit/>
          </a:bodyPr>
          <a:lstStyle/>
          <a:p>
            <a:pPr algn="just"/>
            <a:r>
              <a:rPr lang="es-CO" sz="1600" dirty="0">
                <a:latin typeface="Microsoft YaHei Light" panose="020B0502040204020203" pitchFamily="34" charset="-122"/>
                <a:ea typeface="Microsoft YaHei Light" panose="020B0502040204020203" pitchFamily="34" charset="-122"/>
              </a:rPr>
              <a:t> </a:t>
            </a:r>
          </a:p>
          <a:p>
            <a:pPr algn="just"/>
            <a:r>
              <a:rPr lang="es-CO" sz="1600" dirty="0">
                <a:latin typeface="Microsoft YaHei Light" panose="020B0502040204020203" pitchFamily="34" charset="-122"/>
                <a:ea typeface="Microsoft YaHei Light" panose="020B0502040204020203" pitchFamily="34" charset="-122"/>
              </a:rPr>
              <a:t>En desarrollo del Plan Anticorrupción y de Atención al Ciudadano 2021 de la Corporación Autónoma Regional  del Alto Magdalena CAM, y de conformidad con lo establecido en la Ley 1712 de 2014, «Por medio de la cual se crea la Ley de Transparencia y del Derecho de Acceso a la Información Pública Nacional y se dictan otras disposiciones», las entidades deben publicar en su sitio web las diferentes categorías de información; por lo cual se informa que en el portal </a:t>
            </a:r>
            <a:r>
              <a:rPr lang="es-CO" sz="1600" b="1" dirty="0">
                <a:latin typeface="Microsoft YaHei Light" panose="020B0502040204020203" pitchFamily="34" charset="-122"/>
                <a:ea typeface="Microsoft YaHei Light" panose="020B0502040204020203" pitchFamily="34" charset="-122"/>
              </a:rPr>
              <a:t>web www.cam.gov.co, </a:t>
            </a:r>
            <a:r>
              <a:rPr lang="es-CO" sz="1600" dirty="0">
                <a:latin typeface="Microsoft YaHei Light" panose="020B0502040204020203" pitchFamily="34" charset="-122"/>
                <a:ea typeface="Microsoft YaHei Light" panose="020B0502040204020203" pitchFamily="34" charset="-122"/>
              </a:rPr>
              <a:t>se encuentra disponible dicha información y con acceso directo, para que los usuarios consulten los temas de su interés. </a:t>
            </a:r>
          </a:p>
          <a:p>
            <a:pPr algn="just"/>
            <a:r>
              <a:rPr lang="es-CO" sz="1600" dirty="0">
                <a:latin typeface="Microsoft YaHei Light" panose="020B0502040204020203" pitchFamily="34" charset="-122"/>
                <a:ea typeface="Microsoft YaHei Light" panose="020B0502040204020203" pitchFamily="34" charset="-122"/>
              </a:rPr>
              <a:t> </a:t>
            </a:r>
          </a:p>
          <a:p>
            <a:pPr algn="just"/>
            <a:r>
              <a:rPr lang="es-CO" sz="1600" dirty="0">
                <a:latin typeface="Microsoft YaHei Light" panose="020B0502040204020203" pitchFamily="34" charset="-122"/>
                <a:ea typeface="Microsoft YaHei Light" panose="020B0502040204020203" pitchFamily="34" charset="-122"/>
              </a:rPr>
              <a:t>De acuerdo con los datos consolidados en los diferentes canales de atención, durante </a:t>
            </a:r>
            <a:r>
              <a:rPr lang="es-CO" sz="1600" dirty="0" smtClean="0">
                <a:latin typeface="Microsoft YaHei Light" panose="020B0502040204020203" pitchFamily="34" charset="-122"/>
                <a:ea typeface="Microsoft YaHei Light" panose="020B0502040204020203" pitchFamily="34" charset="-122"/>
              </a:rPr>
              <a:t>el tercer trimestre </a:t>
            </a:r>
            <a:r>
              <a:rPr lang="es-CO" sz="1600" dirty="0">
                <a:latin typeface="Microsoft YaHei Light" panose="020B0502040204020203" pitchFamily="34" charset="-122"/>
                <a:ea typeface="Microsoft YaHei Light" panose="020B0502040204020203" pitchFamily="34" charset="-122"/>
              </a:rPr>
              <a:t>del año </a:t>
            </a:r>
            <a:r>
              <a:rPr lang="es-CO" sz="1600" dirty="0" smtClean="0">
                <a:latin typeface="Microsoft YaHei Light" panose="020B0502040204020203" pitchFamily="34" charset="-122"/>
                <a:ea typeface="Microsoft YaHei Light" panose="020B0502040204020203" pitchFamily="34" charset="-122"/>
              </a:rPr>
              <a:t>2021, </a:t>
            </a:r>
            <a:r>
              <a:rPr lang="es-CO" sz="1600" dirty="0">
                <a:latin typeface="Microsoft YaHei Light" panose="020B0502040204020203" pitchFamily="34" charset="-122"/>
                <a:ea typeface="Microsoft YaHei Light" panose="020B0502040204020203" pitchFamily="34" charset="-122"/>
              </a:rPr>
              <a:t>se recibieron </a:t>
            </a:r>
            <a:r>
              <a:rPr lang="es-CO" sz="1600" dirty="0" smtClean="0">
                <a:latin typeface="Microsoft YaHei Light" panose="020B0502040204020203" pitchFamily="34" charset="-122"/>
                <a:ea typeface="Microsoft YaHei Light" panose="020B0502040204020203" pitchFamily="34" charset="-122"/>
              </a:rPr>
              <a:t>10.446 </a:t>
            </a:r>
            <a:r>
              <a:rPr lang="es-CO" sz="1600" dirty="0">
                <a:latin typeface="Microsoft YaHei Light" panose="020B0502040204020203" pitchFamily="34" charset="-122"/>
                <a:ea typeface="Microsoft YaHei Light" panose="020B0502040204020203" pitchFamily="34" charset="-122"/>
              </a:rPr>
              <a:t>PQRSD. Teniendo en cuenta lo reportado por las dependencias a las cuales les fueron asignadas peticiones, no se negó el acceso a ninguna de ellas.</a:t>
            </a:r>
          </a:p>
          <a:p>
            <a:pPr algn="just"/>
            <a:r>
              <a:rPr lang="es-CO" sz="1600" dirty="0">
                <a:latin typeface="Microsoft YaHei Light" panose="020B0502040204020203" pitchFamily="34" charset="-122"/>
                <a:ea typeface="Microsoft YaHei Light" panose="020B0502040204020203" pitchFamily="34" charset="-122"/>
              </a:rPr>
              <a:t> </a:t>
            </a:r>
          </a:p>
        </p:txBody>
      </p:sp>
      <p:pic>
        <p:nvPicPr>
          <p:cNvPr id="22" name="Imagen 21">
            <a:extLst>
              <a:ext uri="{FF2B5EF4-FFF2-40B4-BE49-F238E27FC236}">
                <a16:creationId xmlns:a16="http://schemas.microsoft.com/office/drawing/2014/main" id="{3A906904-795A-446D-92FA-756E769C71A2}"/>
              </a:ext>
            </a:extLst>
          </p:cNvPr>
          <p:cNvPicPr>
            <a:picLocks noChangeAspect="1"/>
          </p:cNvPicPr>
          <p:nvPr/>
        </p:nvPicPr>
        <p:blipFill>
          <a:blip r:embed="rId3"/>
          <a:stretch>
            <a:fillRect/>
          </a:stretch>
        </p:blipFill>
        <p:spPr>
          <a:xfrm>
            <a:off x="8298446" y="875584"/>
            <a:ext cx="2987754" cy="2943189"/>
          </a:xfrm>
          <a:prstGeom prst="rect">
            <a:avLst/>
          </a:prstGeom>
        </p:spPr>
      </p:pic>
      <p:pic>
        <p:nvPicPr>
          <p:cNvPr id="24" name="Imagen 23">
            <a:extLst>
              <a:ext uri="{FF2B5EF4-FFF2-40B4-BE49-F238E27FC236}">
                <a16:creationId xmlns:a16="http://schemas.microsoft.com/office/drawing/2014/main" id="{0FA38102-06A4-4257-B67F-A7D9AA593674}"/>
              </a:ext>
            </a:extLst>
          </p:cNvPr>
          <p:cNvPicPr>
            <a:picLocks noChangeAspect="1"/>
          </p:cNvPicPr>
          <p:nvPr/>
        </p:nvPicPr>
        <p:blipFill rotWithShape="1">
          <a:blip r:embed="rId4"/>
          <a:srcRect l="26158" t="86059" r="19500" b="2943"/>
          <a:stretch/>
        </p:blipFill>
        <p:spPr>
          <a:xfrm rot="10800000">
            <a:off x="0" y="9212"/>
            <a:ext cx="1987887" cy="1558453"/>
          </a:xfrm>
          <a:prstGeom prst="rect">
            <a:avLst/>
          </a:prstGeom>
        </p:spPr>
      </p:pic>
      <p:sp>
        <p:nvSpPr>
          <p:cNvPr id="25" name="CuadroTexto 24">
            <a:extLst>
              <a:ext uri="{FF2B5EF4-FFF2-40B4-BE49-F238E27FC236}">
                <a16:creationId xmlns:a16="http://schemas.microsoft.com/office/drawing/2014/main" id="{51385308-BFDF-423F-BB90-99E3A0E4A616}"/>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2.</a:t>
            </a:r>
            <a:endParaRPr lang="es-CO" sz="3500" dirty="0"/>
          </a:p>
        </p:txBody>
      </p:sp>
      <p:pic>
        <p:nvPicPr>
          <p:cNvPr id="27" name="Imagen 26">
            <a:extLst>
              <a:ext uri="{FF2B5EF4-FFF2-40B4-BE49-F238E27FC236}">
                <a16:creationId xmlns:a16="http://schemas.microsoft.com/office/drawing/2014/main" id="{73E431A9-455F-489D-8AB6-94085C37774E}"/>
              </a:ext>
            </a:extLst>
          </p:cNvPr>
          <p:cNvPicPr>
            <a:picLocks noChangeAspect="1"/>
          </p:cNvPicPr>
          <p:nvPr/>
        </p:nvPicPr>
        <p:blipFill>
          <a:blip r:embed="rId5"/>
          <a:stretch>
            <a:fillRect/>
          </a:stretch>
        </p:blipFill>
        <p:spPr>
          <a:xfrm>
            <a:off x="1027889" y="369605"/>
            <a:ext cx="879015" cy="1017242"/>
          </a:xfrm>
          <a:prstGeom prst="rect">
            <a:avLst/>
          </a:prstGeom>
        </p:spPr>
      </p:pic>
    </p:spTree>
    <p:extLst>
      <p:ext uri="{BB962C8B-B14F-4D97-AF65-F5344CB8AC3E}">
        <p14:creationId xmlns:p14="http://schemas.microsoft.com/office/powerpoint/2010/main" val="3820890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ABC41C2-042B-4C1F-B416-A358E5AA7D28}"/>
              </a:ext>
            </a:extLst>
          </p:cNvPr>
          <p:cNvPicPr>
            <a:picLocks noChangeAspect="1"/>
          </p:cNvPicPr>
          <p:nvPr/>
        </p:nvPicPr>
        <p:blipFill rotWithShape="1">
          <a:blip r:embed="rId2"/>
          <a:srcRect l="26158" t="86059" r="19500" b="2943"/>
          <a:stretch/>
        </p:blipFill>
        <p:spPr>
          <a:xfrm rot="10800000">
            <a:off x="12074" y="38530"/>
            <a:ext cx="1987887" cy="1558453"/>
          </a:xfrm>
          <a:prstGeom prst="rect">
            <a:avLst/>
          </a:prstGeom>
        </p:spPr>
      </p:pic>
      <p:sp>
        <p:nvSpPr>
          <p:cNvPr id="10" name="CuadroTexto 9">
            <a:extLst>
              <a:ext uri="{FF2B5EF4-FFF2-40B4-BE49-F238E27FC236}">
                <a16:creationId xmlns:a16="http://schemas.microsoft.com/office/drawing/2014/main" id="{29B21048-AF74-4D79-895A-2EF5BE7E7DD5}"/>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3.</a:t>
            </a:r>
            <a:endParaRPr lang="es-CO" sz="3500" dirty="0"/>
          </a:p>
        </p:txBody>
      </p:sp>
      <p:pic>
        <p:nvPicPr>
          <p:cNvPr id="11" name="Imagen 10">
            <a:extLst>
              <a:ext uri="{FF2B5EF4-FFF2-40B4-BE49-F238E27FC236}">
                <a16:creationId xmlns:a16="http://schemas.microsoft.com/office/drawing/2014/main" id="{B16592D1-8EE3-45AE-91B0-02567D437D0F}"/>
              </a:ext>
            </a:extLst>
          </p:cNvPr>
          <p:cNvPicPr>
            <a:picLocks noChangeAspect="1"/>
          </p:cNvPicPr>
          <p:nvPr/>
        </p:nvPicPr>
        <p:blipFill>
          <a:blip r:embed="rId3"/>
          <a:stretch>
            <a:fillRect/>
          </a:stretch>
        </p:blipFill>
        <p:spPr>
          <a:xfrm>
            <a:off x="993943" y="490088"/>
            <a:ext cx="706216" cy="817270"/>
          </a:xfrm>
          <a:prstGeom prst="rect">
            <a:avLst/>
          </a:prstGeom>
        </p:spPr>
      </p:pic>
      <p:pic>
        <p:nvPicPr>
          <p:cNvPr id="57" name="Imagen 56">
            <a:extLst>
              <a:ext uri="{FF2B5EF4-FFF2-40B4-BE49-F238E27FC236}">
                <a16:creationId xmlns:a16="http://schemas.microsoft.com/office/drawing/2014/main" id="{0E236C2B-F9F8-4B18-BFD8-92005366AC30}"/>
              </a:ext>
            </a:extLst>
          </p:cNvPr>
          <p:cNvPicPr>
            <a:picLocks noChangeAspect="1"/>
          </p:cNvPicPr>
          <p:nvPr/>
        </p:nvPicPr>
        <p:blipFill rotWithShape="1">
          <a:blip r:embed="rId4"/>
          <a:srcRect l="6122" t="6857" r="7175" b="48900"/>
          <a:stretch/>
        </p:blipFill>
        <p:spPr>
          <a:xfrm>
            <a:off x="66487" y="2293022"/>
            <a:ext cx="5004324" cy="4737662"/>
          </a:xfrm>
          <a:prstGeom prst="rect">
            <a:avLst/>
          </a:prstGeom>
        </p:spPr>
      </p:pic>
      <p:pic>
        <p:nvPicPr>
          <p:cNvPr id="81" name="Imagen 80">
            <a:extLst>
              <a:ext uri="{FF2B5EF4-FFF2-40B4-BE49-F238E27FC236}">
                <a16:creationId xmlns:a16="http://schemas.microsoft.com/office/drawing/2014/main" id="{4BEDE03F-E747-4A85-9421-5A77BE6C55EA}"/>
              </a:ext>
            </a:extLst>
          </p:cNvPr>
          <p:cNvPicPr>
            <a:picLocks noChangeAspect="1"/>
          </p:cNvPicPr>
          <p:nvPr/>
        </p:nvPicPr>
        <p:blipFill>
          <a:blip r:embed="rId5"/>
          <a:stretch>
            <a:fillRect/>
          </a:stretch>
        </p:blipFill>
        <p:spPr>
          <a:xfrm>
            <a:off x="4521923" y="714234"/>
            <a:ext cx="5609652" cy="5483922"/>
          </a:xfrm>
          <a:prstGeom prst="rect">
            <a:avLst/>
          </a:prstGeom>
        </p:spPr>
      </p:pic>
      <p:sp>
        <p:nvSpPr>
          <p:cNvPr id="82" name="Rectángulo 81">
            <a:extLst>
              <a:ext uri="{FF2B5EF4-FFF2-40B4-BE49-F238E27FC236}">
                <a16:creationId xmlns:a16="http://schemas.microsoft.com/office/drawing/2014/main" id="{469046C1-FB74-4EC5-9BC9-3E47A855A909}"/>
              </a:ext>
            </a:extLst>
          </p:cNvPr>
          <p:cNvSpPr/>
          <p:nvPr/>
        </p:nvSpPr>
        <p:spPr>
          <a:xfrm>
            <a:off x="6174976" y="2794476"/>
            <a:ext cx="2152443" cy="1323439"/>
          </a:xfrm>
          <a:prstGeom prst="rect">
            <a:avLst/>
          </a:prstGeom>
        </p:spPr>
        <p:txBody>
          <a:bodyPr wrap="square">
            <a:spAutoFit/>
          </a:bodyPr>
          <a:lstStyle/>
          <a:p>
            <a:pPr algn="ctr"/>
            <a:r>
              <a:rPr lang="es-MX" sz="2000" b="1" dirty="0" smtClean="0">
                <a:latin typeface="Microsoft YaHei Light" panose="020B0502040204020203" pitchFamily="34" charset="-122"/>
                <a:ea typeface="Microsoft YaHei Light" panose="020B0502040204020203" pitchFamily="34" charset="-122"/>
              </a:rPr>
              <a:t>10.446</a:t>
            </a:r>
            <a:endParaRPr lang="es-CO" sz="2000" b="1" dirty="0" smtClean="0">
              <a:latin typeface="Microsoft YaHei Light" panose="020B0502040204020203" pitchFamily="34" charset="-122"/>
              <a:ea typeface="Microsoft YaHei Light" panose="020B0502040204020203" pitchFamily="34" charset="-122"/>
            </a:endParaRPr>
          </a:p>
          <a:p>
            <a:pPr algn="ctr"/>
            <a:r>
              <a:rPr lang="es-CO" sz="2000" b="1" dirty="0" smtClean="0">
                <a:latin typeface="Microsoft YaHei Light" panose="020B0502040204020203" pitchFamily="34" charset="-122"/>
                <a:ea typeface="Microsoft YaHei Light" panose="020B0502040204020203" pitchFamily="34" charset="-122"/>
              </a:rPr>
              <a:t>Recibidas en el trimestre</a:t>
            </a:r>
          </a:p>
          <a:p>
            <a:pPr algn="ctr"/>
            <a:r>
              <a:rPr lang="es-CO" sz="2000" b="1" dirty="0" smtClean="0">
                <a:latin typeface="Microsoft YaHei Light" panose="020B0502040204020203" pitchFamily="34" charset="-122"/>
                <a:ea typeface="Microsoft YaHei Light" panose="020B0502040204020203" pitchFamily="34" charset="-122"/>
              </a:rPr>
              <a:t>100%</a:t>
            </a:r>
            <a:endParaRPr lang="es-CO" sz="2000" dirty="0">
              <a:latin typeface="Microsoft YaHei Light" panose="020B0502040204020203" pitchFamily="34" charset="-122"/>
              <a:ea typeface="Microsoft YaHei Light" panose="020B0502040204020203" pitchFamily="34" charset="-122"/>
            </a:endParaRPr>
          </a:p>
        </p:txBody>
      </p:sp>
      <p:sp>
        <p:nvSpPr>
          <p:cNvPr id="83" name="CuadroTexto 82">
            <a:extLst>
              <a:ext uri="{FF2B5EF4-FFF2-40B4-BE49-F238E27FC236}">
                <a16:creationId xmlns:a16="http://schemas.microsoft.com/office/drawing/2014/main" id="{AAEB9827-A674-4FE9-BC8F-51C6441DEA16}"/>
              </a:ext>
            </a:extLst>
          </p:cNvPr>
          <p:cNvSpPr txBox="1"/>
          <p:nvPr/>
        </p:nvSpPr>
        <p:spPr>
          <a:xfrm>
            <a:off x="7580467" y="1478558"/>
            <a:ext cx="1486193" cy="272960"/>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RECLAMOS</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84" name="CuadroTexto 83">
            <a:extLst>
              <a:ext uri="{FF2B5EF4-FFF2-40B4-BE49-F238E27FC236}">
                <a16:creationId xmlns:a16="http://schemas.microsoft.com/office/drawing/2014/main" id="{333F5EF7-1BF7-4945-8D9D-749EC21BE446}"/>
              </a:ext>
            </a:extLst>
          </p:cNvPr>
          <p:cNvSpPr txBox="1"/>
          <p:nvPr/>
        </p:nvSpPr>
        <p:spPr>
          <a:xfrm>
            <a:off x="8547316" y="2858264"/>
            <a:ext cx="1579533" cy="467629"/>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DENUNCIAS AMBIENTALES</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85" name="CuadroTexto 84">
            <a:extLst>
              <a:ext uri="{FF2B5EF4-FFF2-40B4-BE49-F238E27FC236}">
                <a16:creationId xmlns:a16="http://schemas.microsoft.com/office/drawing/2014/main" id="{C4207158-078D-41CC-ACF5-40C4260851B4}"/>
              </a:ext>
            </a:extLst>
          </p:cNvPr>
          <p:cNvSpPr txBox="1"/>
          <p:nvPr/>
        </p:nvSpPr>
        <p:spPr>
          <a:xfrm>
            <a:off x="8046703" y="4486169"/>
            <a:ext cx="1486193" cy="467629"/>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TRÁMITES AMBIENTALES</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86" name="CuadroTexto 85">
            <a:extLst>
              <a:ext uri="{FF2B5EF4-FFF2-40B4-BE49-F238E27FC236}">
                <a16:creationId xmlns:a16="http://schemas.microsoft.com/office/drawing/2014/main" id="{63F4101A-65F1-4F80-993B-252B63E40B8B}"/>
              </a:ext>
            </a:extLst>
          </p:cNvPr>
          <p:cNvSpPr txBox="1"/>
          <p:nvPr/>
        </p:nvSpPr>
        <p:spPr>
          <a:xfrm>
            <a:off x="6302995" y="5200607"/>
            <a:ext cx="1755898" cy="467629"/>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TRÁMITES QUE NO REQUIEREN RESPUESTA</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87" name="CuadroTexto 86">
            <a:extLst>
              <a:ext uri="{FF2B5EF4-FFF2-40B4-BE49-F238E27FC236}">
                <a16:creationId xmlns:a16="http://schemas.microsoft.com/office/drawing/2014/main" id="{BE75329B-8DFC-4B02-9F48-B3597BC73B21}"/>
              </a:ext>
            </a:extLst>
          </p:cNvPr>
          <p:cNvSpPr txBox="1"/>
          <p:nvPr/>
        </p:nvSpPr>
        <p:spPr>
          <a:xfrm>
            <a:off x="4782002" y="2597945"/>
            <a:ext cx="1376424" cy="467629"/>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SOLICITUDES DE INFORMACIÓN</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88" name="CuadroTexto 87">
            <a:extLst>
              <a:ext uri="{FF2B5EF4-FFF2-40B4-BE49-F238E27FC236}">
                <a16:creationId xmlns:a16="http://schemas.microsoft.com/office/drawing/2014/main" id="{CE9F747C-5CDC-41CF-8757-41D8A8BD21E3}"/>
              </a:ext>
            </a:extLst>
          </p:cNvPr>
          <p:cNvSpPr txBox="1"/>
          <p:nvPr/>
        </p:nvSpPr>
        <p:spPr>
          <a:xfrm>
            <a:off x="4830776" y="4201640"/>
            <a:ext cx="1755899" cy="467629"/>
          </a:xfrm>
          <a:prstGeom prst="rect">
            <a:avLst/>
          </a:prstGeom>
          <a:noFill/>
        </p:spPr>
        <p:txBody>
          <a:bodyPr wrap="square" rtlCol="0">
            <a:spAutoFit/>
          </a:bodyPr>
          <a:lstStyle/>
          <a:p>
            <a:pPr algn="ctr">
              <a:lnSpc>
                <a:spcPct val="115000"/>
              </a:lnSpc>
            </a:pPr>
            <a:r>
              <a:rPr lang="es-ES" sz="1100" b="1" dirty="0">
                <a:solidFill>
                  <a:schemeClr val="bg1"/>
                </a:solidFill>
                <a:latin typeface="Myriad Pro Light" panose="020B0403030403020204" pitchFamily="34" charset="0"/>
              </a:rPr>
              <a:t>SOLICITUDES DE CARÁCTER GENERAL</a:t>
            </a:r>
            <a:endParaRPr lang="es-CO" sz="11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90" name="CuadroTexto 89">
            <a:extLst>
              <a:ext uri="{FF2B5EF4-FFF2-40B4-BE49-F238E27FC236}">
                <a16:creationId xmlns:a16="http://schemas.microsoft.com/office/drawing/2014/main" id="{8B3F7EE9-BB6A-40AF-9B3C-BBACAA2CE70E}"/>
              </a:ext>
            </a:extLst>
          </p:cNvPr>
          <p:cNvSpPr txBox="1"/>
          <p:nvPr/>
        </p:nvSpPr>
        <p:spPr>
          <a:xfrm>
            <a:off x="7956857" y="1121639"/>
            <a:ext cx="765381" cy="410690"/>
          </a:xfrm>
          <a:prstGeom prst="rect">
            <a:avLst/>
          </a:prstGeom>
          <a:noFill/>
        </p:spPr>
        <p:txBody>
          <a:bodyPr wrap="square" rtlCol="0">
            <a:spAutoFit/>
          </a:bodyPr>
          <a:lstStyle/>
          <a:p>
            <a:pPr algn="ctr">
              <a:lnSpc>
                <a:spcPct val="115000"/>
              </a:lnSpc>
            </a:pPr>
            <a:r>
              <a:rPr lang="es-MX" sz="20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rPr>
              <a:t>9</a:t>
            </a:r>
            <a:endParaRPr lang="es-CO" sz="2000" b="1" dirty="0">
              <a:solidFill>
                <a:schemeClr val="bg1"/>
              </a:solidFill>
              <a:latin typeface="Myriad Pro Light" panose="020B0403030403020204" pitchFamily="34" charset="0"/>
              <a:ea typeface="MS Mincho" panose="02020609040205080304" pitchFamily="49" charset="-128"/>
              <a:cs typeface="Times New Roman" panose="02020603050405020304" pitchFamily="18" charset="0"/>
            </a:endParaRPr>
          </a:p>
        </p:txBody>
      </p:sp>
      <p:sp>
        <p:nvSpPr>
          <p:cNvPr id="91" name="CuadroTexto 90">
            <a:extLst>
              <a:ext uri="{FF2B5EF4-FFF2-40B4-BE49-F238E27FC236}">
                <a16:creationId xmlns:a16="http://schemas.microsoft.com/office/drawing/2014/main" id="{BC5ED096-0428-4418-9B45-C17E042A8C93}"/>
              </a:ext>
            </a:extLst>
          </p:cNvPr>
          <p:cNvSpPr txBox="1"/>
          <p:nvPr/>
        </p:nvSpPr>
        <p:spPr>
          <a:xfrm>
            <a:off x="7736324" y="1646928"/>
            <a:ext cx="1134192" cy="42069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0,1 %</a:t>
            </a:r>
            <a:endParaRPr lang="es-ES" sz="2000" b="1" dirty="0">
              <a:solidFill>
                <a:schemeClr val="bg1"/>
              </a:solidFill>
              <a:latin typeface="Myriad Pro Light" panose="020B0403030403020204" pitchFamily="34" charset="0"/>
            </a:endParaRPr>
          </a:p>
        </p:txBody>
      </p:sp>
      <p:sp>
        <p:nvSpPr>
          <p:cNvPr id="92" name="CuadroTexto 91">
            <a:extLst>
              <a:ext uri="{FF2B5EF4-FFF2-40B4-BE49-F238E27FC236}">
                <a16:creationId xmlns:a16="http://schemas.microsoft.com/office/drawing/2014/main" id="{1221EDBB-A3A7-4F5B-AE2C-6CDC6EF796A4}"/>
              </a:ext>
            </a:extLst>
          </p:cNvPr>
          <p:cNvSpPr txBox="1"/>
          <p:nvPr/>
        </p:nvSpPr>
        <p:spPr>
          <a:xfrm>
            <a:off x="8944819" y="2527077"/>
            <a:ext cx="765381" cy="42069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1.339</a:t>
            </a:r>
            <a:endParaRPr lang="es-ES" sz="2000" b="1" dirty="0">
              <a:solidFill>
                <a:schemeClr val="bg1"/>
              </a:solidFill>
              <a:latin typeface="Myriad Pro Light" panose="020B0403030403020204" pitchFamily="34" charset="0"/>
            </a:endParaRPr>
          </a:p>
        </p:txBody>
      </p:sp>
      <p:sp>
        <p:nvSpPr>
          <p:cNvPr id="93" name="CuadroTexto 92">
            <a:extLst>
              <a:ext uri="{FF2B5EF4-FFF2-40B4-BE49-F238E27FC236}">
                <a16:creationId xmlns:a16="http://schemas.microsoft.com/office/drawing/2014/main" id="{4EFFEE87-1DC1-4FB6-83DB-3D0A313D5B55}"/>
              </a:ext>
            </a:extLst>
          </p:cNvPr>
          <p:cNvSpPr txBox="1"/>
          <p:nvPr/>
        </p:nvSpPr>
        <p:spPr>
          <a:xfrm>
            <a:off x="8789800" y="3197388"/>
            <a:ext cx="1134192" cy="446276"/>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12,8 </a:t>
            </a:r>
            <a:r>
              <a:rPr lang="es-ES" sz="2000" b="1" dirty="0">
                <a:solidFill>
                  <a:schemeClr val="bg1"/>
                </a:solidFill>
                <a:latin typeface="Myriad Pro Light" panose="020B0403030403020204" pitchFamily="34" charset="0"/>
              </a:rPr>
              <a:t>%</a:t>
            </a:r>
          </a:p>
        </p:txBody>
      </p:sp>
      <p:sp>
        <p:nvSpPr>
          <p:cNvPr id="94" name="CuadroTexto 93">
            <a:extLst>
              <a:ext uri="{FF2B5EF4-FFF2-40B4-BE49-F238E27FC236}">
                <a16:creationId xmlns:a16="http://schemas.microsoft.com/office/drawing/2014/main" id="{2BFC19AD-D4BE-49D5-90FC-6B07B6FBDB09}"/>
              </a:ext>
            </a:extLst>
          </p:cNvPr>
          <p:cNvSpPr txBox="1"/>
          <p:nvPr/>
        </p:nvSpPr>
        <p:spPr>
          <a:xfrm>
            <a:off x="8432623" y="4137040"/>
            <a:ext cx="765381" cy="42069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1.479</a:t>
            </a:r>
            <a:endParaRPr lang="es-ES" sz="2000" b="1" dirty="0">
              <a:solidFill>
                <a:schemeClr val="bg1"/>
              </a:solidFill>
              <a:latin typeface="Myriad Pro Light" panose="020B0403030403020204" pitchFamily="34" charset="0"/>
            </a:endParaRPr>
          </a:p>
        </p:txBody>
      </p:sp>
      <p:sp>
        <p:nvSpPr>
          <p:cNvPr id="95" name="CuadroTexto 94">
            <a:extLst>
              <a:ext uri="{FF2B5EF4-FFF2-40B4-BE49-F238E27FC236}">
                <a16:creationId xmlns:a16="http://schemas.microsoft.com/office/drawing/2014/main" id="{8DFFBFBC-A53A-4CE4-B692-D26CC46893CB}"/>
              </a:ext>
            </a:extLst>
          </p:cNvPr>
          <p:cNvSpPr txBox="1"/>
          <p:nvPr/>
        </p:nvSpPr>
        <p:spPr>
          <a:xfrm>
            <a:off x="8143673" y="4846615"/>
            <a:ext cx="1134192" cy="42069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14,2 %</a:t>
            </a:r>
            <a:endParaRPr lang="es-ES" sz="2000" b="1" dirty="0">
              <a:solidFill>
                <a:schemeClr val="bg1"/>
              </a:solidFill>
              <a:latin typeface="Myriad Pro Light" panose="020B0403030403020204" pitchFamily="34" charset="0"/>
            </a:endParaRPr>
          </a:p>
        </p:txBody>
      </p:sp>
      <p:sp>
        <p:nvSpPr>
          <p:cNvPr id="96" name="CuadroTexto 95">
            <a:extLst>
              <a:ext uri="{FF2B5EF4-FFF2-40B4-BE49-F238E27FC236}">
                <a16:creationId xmlns:a16="http://schemas.microsoft.com/office/drawing/2014/main" id="{87DFA1CE-F54D-46A2-A4A8-1A66BB0C8A21}"/>
              </a:ext>
            </a:extLst>
          </p:cNvPr>
          <p:cNvSpPr txBox="1"/>
          <p:nvPr/>
        </p:nvSpPr>
        <p:spPr>
          <a:xfrm>
            <a:off x="6771550" y="4846615"/>
            <a:ext cx="765381" cy="42069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5.385</a:t>
            </a:r>
            <a:endParaRPr lang="es-ES" sz="2000" b="1" dirty="0">
              <a:solidFill>
                <a:schemeClr val="bg1"/>
              </a:solidFill>
              <a:latin typeface="Myriad Pro Light" panose="020B0403030403020204" pitchFamily="34" charset="0"/>
            </a:endParaRPr>
          </a:p>
        </p:txBody>
      </p:sp>
      <p:sp>
        <p:nvSpPr>
          <p:cNvPr id="97" name="CuadroTexto 96">
            <a:extLst>
              <a:ext uri="{FF2B5EF4-FFF2-40B4-BE49-F238E27FC236}">
                <a16:creationId xmlns:a16="http://schemas.microsoft.com/office/drawing/2014/main" id="{B1A1B336-B6F8-48F5-890E-47DF14794CA2}"/>
              </a:ext>
            </a:extLst>
          </p:cNvPr>
          <p:cNvSpPr txBox="1"/>
          <p:nvPr/>
        </p:nvSpPr>
        <p:spPr>
          <a:xfrm>
            <a:off x="5340956" y="3868832"/>
            <a:ext cx="765381" cy="410690"/>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2.088</a:t>
            </a:r>
            <a:endParaRPr lang="es-ES" sz="2000" b="1" dirty="0">
              <a:solidFill>
                <a:schemeClr val="bg1"/>
              </a:solidFill>
              <a:latin typeface="Myriad Pro Light" panose="020B0403030403020204" pitchFamily="34" charset="0"/>
            </a:endParaRPr>
          </a:p>
        </p:txBody>
      </p:sp>
      <p:sp>
        <p:nvSpPr>
          <p:cNvPr id="98" name="CuadroTexto 97">
            <a:extLst>
              <a:ext uri="{FF2B5EF4-FFF2-40B4-BE49-F238E27FC236}">
                <a16:creationId xmlns:a16="http://schemas.microsoft.com/office/drawing/2014/main" id="{4B3E4D5D-F248-40C5-B501-75FF34E18D97}"/>
              </a:ext>
            </a:extLst>
          </p:cNvPr>
          <p:cNvSpPr txBox="1"/>
          <p:nvPr/>
        </p:nvSpPr>
        <p:spPr>
          <a:xfrm>
            <a:off x="5135557" y="2195478"/>
            <a:ext cx="765381" cy="424603"/>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146</a:t>
            </a:r>
            <a:endParaRPr lang="es-ES" sz="2000" b="1" dirty="0">
              <a:solidFill>
                <a:schemeClr val="bg1"/>
              </a:solidFill>
              <a:latin typeface="Myriad Pro Light" panose="020B0403030403020204" pitchFamily="34" charset="0"/>
            </a:endParaRPr>
          </a:p>
        </p:txBody>
      </p:sp>
      <p:sp>
        <p:nvSpPr>
          <p:cNvPr id="99" name="CuadroTexto 98">
            <a:extLst>
              <a:ext uri="{FF2B5EF4-FFF2-40B4-BE49-F238E27FC236}">
                <a16:creationId xmlns:a16="http://schemas.microsoft.com/office/drawing/2014/main" id="{B0C438D8-8A5D-4CEC-9368-730DF4FD44F7}"/>
              </a:ext>
            </a:extLst>
          </p:cNvPr>
          <p:cNvSpPr txBox="1"/>
          <p:nvPr/>
        </p:nvSpPr>
        <p:spPr>
          <a:xfrm>
            <a:off x="6036387" y="1158048"/>
            <a:ext cx="1144557" cy="694036"/>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0</a:t>
            </a:r>
          </a:p>
          <a:p>
            <a:pPr algn="ctr">
              <a:lnSpc>
                <a:spcPct val="115000"/>
              </a:lnSpc>
            </a:pPr>
            <a:r>
              <a:rPr lang="es-ES" sz="1400" b="1" dirty="0" smtClean="0">
                <a:solidFill>
                  <a:schemeClr val="bg1"/>
                </a:solidFill>
                <a:latin typeface="Myriad Pro Light" panose="020B0403030403020204" pitchFamily="34" charset="0"/>
              </a:rPr>
              <a:t>QUEJAS</a:t>
            </a:r>
            <a:endParaRPr lang="es-ES" sz="1400" b="1" dirty="0">
              <a:solidFill>
                <a:schemeClr val="bg1"/>
              </a:solidFill>
              <a:latin typeface="Myriad Pro Light" panose="020B0403030403020204" pitchFamily="34" charset="0"/>
            </a:endParaRPr>
          </a:p>
        </p:txBody>
      </p:sp>
      <p:sp>
        <p:nvSpPr>
          <p:cNvPr id="101" name="CuadroTexto 100">
            <a:extLst>
              <a:ext uri="{FF2B5EF4-FFF2-40B4-BE49-F238E27FC236}">
                <a16:creationId xmlns:a16="http://schemas.microsoft.com/office/drawing/2014/main" id="{A884FAD3-0F75-415D-9733-4C6AA292A607}"/>
              </a:ext>
            </a:extLst>
          </p:cNvPr>
          <p:cNvSpPr txBox="1"/>
          <p:nvPr/>
        </p:nvSpPr>
        <p:spPr>
          <a:xfrm>
            <a:off x="5063370" y="2949559"/>
            <a:ext cx="1134192" cy="446276"/>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1,4 </a:t>
            </a:r>
            <a:r>
              <a:rPr lang="es-ES" sz="2000" b="1" dirty="0">
                <a:solidFill>
                  <a:schemeClr val="bg1"/>
                </a:solidFill>
                <a:latin typeface="Myriad Pro Light" panose="020B0403030403020204" pitchFamily="34" charset="0"/>
              </a:rPr>
              <a:t>%</a:t>
            </a:r>
          </a:p>
        </p:txBody>
      </p:sp>
      <p:sp>
        <p:nvSpPr>
          <p:cNvPr id="102" name="CuadroTexto 101">
            <a:extLst>
              <a:ext uri="{FF2B5EF4-FFF2-40B4-BE49-F238E27FC236}">
                <a16:creationId xmlns:a16="http://schemas.microsoft.com/office/drawing/2014/main" id="{9146ABCA-A533-4ABE-86F3-3CD092E000F6}"/>
              </a:ext>
            </a:extLst>
          </p:cNvPr>
          <p:cNvSpPr txBox="1"/>
          <p:nvPr/>
        </p:nvSpPr>
        <p:spPr>
          <a:xfrm>
            <a:off x="5203171" y="4586882"/>
            <a:ext cx="1134192" cy="410690"/>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20%</a:t>
            </a:r>
            <a:endParaRPr lang="es-ES" sz="2000" b="1" dirty="0">
              <a:solidFill>
                <a:schemeClr val="bg1"/>
              </a:solidFill>
              <a:latin typeface="Myriad Pro Light" panose="020B0403030403020204" pitchFamily="34" charset="0"/>
            </a:endParaRPr>
          </a:p>
        </p:txBody>
      </p:sp>
      <p:sp>
        <p:nvSpPr>
          <p:cNvPr id="103" name="CuadroTexto 102">
            <a:extLst>
              <a:ext uri="{FF2B5EF4-FFF2-40B4-BE49-F238E27FC236}">
                <a16:creationId xmlns:a16="http://schemas.microsoft.com/office/drawing/2014/main" id="{EC131537-06B4-4D4A-B227-5C8CE3891C0F}"/>
              </a:ext>
            </a:extLst>
          </p:cNvPr>
          <p:cNvSpPr txBox="1"/>
          <p:nvPr/>
        </p:nvSpPr>
        <p:spPr>
          <a:xfrm>
            <a:off x="6831718" y="5546300"/>
            <a:ext cx="990063" cy="446276"/>
          </a:xfrm>
          <a:prstGeom prst="rect">
            <a:avLst/>
          </a:prstGeom>
          <a:noFill/>
        </p:spPr>
        <p:txBody>
          <a:bodyPr wrap="square" rtlCol="0">
            <a:spAutoFit/>
          </a:bodyPr>
          <a:lstStyle/>
          <a:p>
            <a:pPr algn="ctr">
              <a:lnSpc>
                <a:spcPct val="115000"/>
              </a:lnSpc>
            </a:pPr>
            <a:r>
              <a:rPr lang="es-ES" sz="2000" b="1" dirty="0" smtClean="0">
                <a:solidFill>
                  <a:schemeClr val="bg1"/>
                </a:solidFill>
                <a:latin typeface="Myriad Pro Light" panose="020B0403030403020204" pitchFamily="34" charset="0"/>
              </a:rPr>
              <a:t>51,6 </a:t>
            </a:r>
            <a:r>
              <a:rPr lang="es-ES" sz="2000" b="1" dirty="0">
                <a:solidFill>
                  <a:schemeClr val="bg1"/>
                </a:solidFill>
                <a:latin typeface="Myriad Pro Light" panose="020B0403030403020204" pitchFamily="34" charset="0"/>
              </a:rPr>
              <a:t>%</a:t>
            </a:r>
          </a:p>
        </p:txBody>
      </p:sp>
      <p:pic>
        <p:nvPicPr>
          <p:cNvPr id="104" name="Imagen 103"/>
          <p:cNvPicPr/>
          <p:nvPr/>
        </p:nvPicPr>
        <p:blipFill rotWithShape="1">
          <a:blip r:embed="rId6">
            <a:extLst>
              <a:ext uri="{28A0092B-C50C-407E-A947-70E740481C1C}">
                <a14:useLocalDpi xmlns:a14="http://schemas.microsoft.com/office/drawing/2010/main" val="0"/>
              </a:ext>
            </a:extLst>
          </a:blip>
          <a:srcRect l="3908" t="21890" r="69885" b="17051"/>
          <a:stretch/>
        </p:blipFill>
        <p:spPr bwMode="auto">
          <a:xfrm>
            <a:off x="1415986" y="5243553"/>
            <a:ext cx="468000" cy="180000"/>
          </a:xfrm>
          <a:prstGeom prst="rect">
            <a:avLst/>
          </a:prstGeom>
          <a:ln>
            <a:noFill/>
          </a:ln>
          <a:extLst>
            <a:ext uri="{53640926-AAD7-44D8-BBD7-CCE9431645EC}">
              <a14:shadowObscured xmlns:a14="http://schemas.microsoft.com/office/drawing/2010/main"/>
            </a:ext>
          </a:extLst>
        </p:spPr>
      </p:pic>
      <p:sp>
        <p:nvSpPr>
          <p:cNvPr id="105" name="Rectángulo 104">
            <a:extLst>
              <a:ext uri="{FF2B5EF4-FFF2-40B4-BE49-F238E27FC236}">
                <a16:creationId xmlns:a16="http://schemas.microsoft.com/office/drawing/2014/main" id="{447458BC-398B-4E8F-8392-30BF835CA990}"/>
              </a:ext>
            </a:extLst>
          </p:cNvPr>
          <p:cNvSpPr/>
          <p:nvPr/>
        </p:nvSpPr>
        <p:spPr>
          <a:xfrm>
            <a:off x="1701450" y="785154"/>
            <a:ext cx="3639505" cy="1246495"/>
          </a:xfrm>
          <a:prstGeom prst="rect">
            <a:avLst/>
          </a:prstGeom>
        </p:spPr>
        <p:txBody>
          <a:bodyPr wrap="square">
            <a:spAutoFit/>
          </a:bodyPr>
          <a:lstStyle/>
          <a:p>
            <a:pPr lvl="0"/>
            <a:r>
              <a:rPr lang="es-CO" sz="2500" b="1" dirty="0" smtClean="0">
                <a:solidFill>
                  <a:schemeClr val="accent2"/>
                </a:solidFill>
                <a:latin typeface="Microsoft YaHei Light" panose="020B0502040204020203" pitchFamily="34" charset="-122"/>
                <a:ea typeface="Microsoft YaHei Light" panose="020B0502040204020203" pitchFamily="34" charset="-122"/>
              </a:rPr>
              <a:t>PQRS RECIBIDAS POR MODALIDAD DE PETICIÓN</a:t>
            </a:r>
            <a:endParaRPr lang="es-CO" sz="2500" b="1" dirty="0">
              <a:solidFill>
                <a:schemeClr val="accent2"/>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667651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AA40722-C8E1-4BCB-870D-2CBCF4E79AC1}"/>
              </a:ext>
            </a:extLst>
          </p:cNvPr>
          <p:cNvSpPr/>
          <p:nvPr/>
        </p:nvSpPr>
        <p:spPr>
          <a:xfrm>
            <a:off x="1987886" y="758218"/>
            <a:ext cx="8276575" cy="830997"/>
          </a:xfrm>
          <a:prstGeom prst="rect">
            <a:avLst/>
          </a:prstGeom>
        </p:spPr>
        <p:txBody>
          <a:bodyPr wrap="square">
            <a:spAutoFit/>
          </a:bodyPr>
          <a:lstStyle/>
          <a:p>
            <a:pPr lvl="0"/>
            <a:r>
              <a:rPr lang="es-CO" sz="2400" b="1" dirty="0">
                <a:solidFill>
                  <a:schemeClr val="accent2"/>
                </a:solidFill>
                <a:latin typeface="Microsoft YaHei Light" panose="020B0502040204020203" pitchFamily="34" charset="-122"/>
                <a:ea typeface="Microsoft YaHei Light" panose="020B0502040204020203" pitchFamily="34" charset="-122"/>
              </a:rPr>
              <a:t>COMPARATIVO DE PQRSD </a:t>
            </a:r>
            <a:r>
              <a:rPr lang="es-CO" sz="2400" b="1" dirty="0" smtClean="0">
                <a:solidFill>
                  <a:schemeClr val="accent2"/>
                </a:solidFill>
                <a:latin typeface="Microsoft YaHei Light" panose="020B0502040204020203" pitchFamily="34" charset="-122"/>
                <a:ea typeface="Microsoft YaHei Light" panose="020B0502040204020203" pitchFamily="34" charset="-122"/>
              </a:rPr>
              <a:t>RECIBIDAS  </a:t>
            </a:r>
            <a:r>
              <a:rPr lang="es-CO" sz="2400" b="1" dirty="0">
                <a:solidFill>
                  <a:schemeClr val="accent2"/>
                </a:solidFill>
                <a:latin typeface="Microsoft YaHei Light" panose="020B0502040204020203" pitchFamily="34" charset="-122"/>
                <a:ea typeface="Microsoft YaHei Light" panose="020B0502040204020203" pitchFamily="34" charset="-122"/>
              </a:rPr>
              <a:t>EN PERIODOS </a:t>
            </a:r>
            <a:r>
              <a:rPr lang="es-CO" sz="2400" b="1" dirty="0" smtClean="0">
                <a:solidFill>
                  <a:schemeClr val="accent2"/>
                </a:solidFill>
                <a:latin typeface="Microsoft YaHei Light" panose="020B0502040204020203" pitchFamily="34" charset="-122"/>
                <a:ea typeface="Microsoft YaHei Light" panose="020B0502040204020203" pitchFamily="34" charset="-122"/>
              </a:rPr>
              <a:t>ANTERIORES - TRIMESTRAL</a:t>
            </a:r>
            <a:endParaRPr lang="es-CO" dirty="0">
              <a:solidFill>
                <a:schemeClr val="accent2"/>
              </a:solidFill>
              <a:latin typeface="Microsoft YaHei Light" panose="020B0502040204020203" pitchFamily="34" charset="-122"/>
              <a:ea typeface="Microsoft YaHei Light" panose="020B0502040204020203" pitchFamily="34" charset="-122"/>
            </a:endParaRPr>
          </a:p>
        </p:txBody>
      </p:sp>
      <p:sp>
        <p:nvSpPr>
          <p:cNvPr id="7" name="Rectángulo 6">
            <a:extLst>
              <a:ext uri="{FF2B5EF4-FFF2-40B4-BE49-F238E27FC236}">
                <a16:creationId xmlns:a16="http://schemas.microsoft.com/office/drawing/2014/main" id="{AD44E100-C661-499F-A636-2DCBE86AA4DB}"/>
              </a:ext>
            </a:extLst>
          </p:cNvPr>
          <p:cNvSpPr/>
          <p:nvPr/>
        </p:nvSpPr>
        <p:spPr>
          <a:xfrm>
            <a:off x="1027889" y="1635914"/>
            <a:ext cx="7643397" cy="1323439"/>
          </a:xfrm>
          <a:prstGeom prst="rect">
            <a:avLst/>
          </a:prstGeom>
        </p:spPr>
        <p:txBody>
          <a:bodyPr wrap="square">
            <a:spAutoFit/>
          </a:bodyPr>
          <a:lstStyle/>
          <a:p>
            <a:pPr algn="just"/>
            <a:r>
              <a:rPr lang="es-ES" sz="1600" dirty="0" smtClean="0">
                <a:latin typeface="Microsoft YaHei Light" panose="020B0502040204020203" pitchFamily="34" charset="-122"/>
                <a:ea typeface="Microsoft YaHei Light" panose="020B0502040204020203" pitchFamily="34" charset="-122"/>
              </a:rPr>
              <a:t>Durante el tercer trimestre del año 2021 se ve un aumento significativo debido a la apertura de atención presencial a los usuarios  y la permanencia de los canales virtuales dispuestos para la radicación de PQRSD, facilitando a la ciudadanía la gestión de los trámites.  </a:t>
            </a:r>
            <a:endParaRPr lang="es-CO" sz="1600" dirty="0">
              <a:latin typeface="Microsoft YaHei Light" panose="020B0502040204020203" pitchFamily="34" charset="-122"/>
              <a:ea typeface="Microsoft YaHei Light" panose="020B0502040204020203" pitchFamily="34" charset="-122"/>
            </a:endParaRPr>
          </a:p>
          <a:p>
            <a:pPr lvl="0" algn="just"/>
            <a:endParaRPr lang="es-CO" sz="1600" b="1" dirty="0">
              <a:latin typeface="Microsoft YaHei Light" panose="020B0502040204020203" pitchFamily="34" charset="-122"/>
              <a:ea typeface="Microsoft YaHei Light" panose="020B0502040204020203" pitchFamily="34" charset="-122"/>
            </a:endParaRPr>
          </a:p>
        </p:txBody>
      </p:sp>
      <p:pic>
        <p:nvPicPr>
          <p:cNvPr id="9" name="Imagen 8">
            <a:extLst>
              <a:ext uri="{FF2B5EF4-FFF2-40B4-BE49-F238E27FC236}">
                <a16:creationId xmlns:a16="http://schemas.microsoft.com/office/drawing/2014/main" id="{DFFDBE5B-97CD-470F-99C1-E001C4307A01}"/>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10" name="CuadroTexto 9">
            <a:extLst>
              <a:ext uri="{FF2B5EF4-FFF2-40B4-BE49-F238E27FC236}">
                <a16:creationId xmlns:a16="http://schemas.microsoft.com/office/drawing/2014/main" id="{009BAFE0-1327-494E-B55D-9DE2DB64E111}"/>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4.</a:t>
            </a:r>
            <a:endParaRPr lang="es-CO" sz="3500" dirty="0"/>
          </a:p>
        </p:txBody>
      </p:sp>
      <p:pic>
        <p:nvPicPr>
          <p:cNvPr id="8" name="Imagen 7">
            <a:extLst>
              <a:ext uri="{FF2B5EF4-FFF2-40B4-BE49-F238E27FC236}">
                <a16:creationId xmlns:a16="http://schemas.microsoft.com/office/drawing/2014/main" id="{BE8F8BA6-9BDA-405D-96B5-A060145CD388}"/>
              </a:ext>
            </a:extLst>
          </p:cNvPr>
          <p:cNvPicPr>
            <a:picLocks noChangeAspect="1"/>
          </p:cNvPicPr>
          <p:nvPr/>
        </p:nvPicPr>
        <p:blipFill rotWithShape="1">
          <a:blip r:embed="rId3"/>
          <a:srcRect b="36896"/>
          <a:stretch/>
        </p:blipFill>
        <p:spPr>
          <a:xfrm>
            <a:off x="-271789" y="2494795"/>
            <a:ext cx="3560251" cy="4168050"/>
          </a:xfrm>
          <a:prstGeom prst="rect">
            <a:avLst/>
          </a:prstGeom>
        </p:spPr>
      </p:pic>
      <p:pic>
        <p:nvPicPr>
          <p:cNvPr id="88" name="Imagen 87">
            <a:extLst>
              <a:ext uri="{FF2B5EF4-FFF2-40B4-BE49-F238E27FC236}">
                <a16:creationId xmlns:a16="http://schemas.microsoft.com/office/drawing/2014/main" id="{94E61B91-C759-470E-8DB3-922B1EE76CFA}"/>
              </a:ext>
            </a:extLst>
          </p:cNvPr>
          <p:cNvPicPr>
            <a:picLocks noChangeAspect="1"/>
          </p:cNvPicPr>
          <p:nvPr/>
        </p:nvPicPr>
        <p:blipFill>
          <a:blip r:embed="rId4"/>
          <a:stretch>
            <a:fillRect/>
          </a:stretch>
        </p:blipFill>
        <p:spPr>
          <a:xfrm>
            <a:off x="1027889" y="369605"/>
            <a:ext cx="879015" cy="1017242"/>
          </a:xfrm>
          <a:prstGeom prst="rect">
            <a:avLst/>
          </a:prstGeom>
        </p:spPr>
      </p:pic>
      <p:pic>
        <p:nvPicPr>
          <p:cNvPr id="58" name="Imagen 57">
            <a:extLst>
              <a:ext uri="{FF2B5EF4-FFF2-40B4-BE49-F238E27FC236}">
                <a16:creationId xmlns:a16="http://schemas.microsoft.com/office/drawing/2014/main" id="{98EFE421-F71C-5746-BAC0-0B41A4E5B041}"/>
              </a:ext>
            </a:extLst>
          </p:cNvPr>
          <p:cNvPicPr>
            <a:picLocks noChangeAspect="1"/>
          </p:cNvPicPr>
          <p:nvPr/>
        </p:nvPicPr>
        <p:blipFill>
          <a:blip r:embed="rId5"/>
          <a:stretch>
            <a:fillRect/>
          </a:stretch>
        </p:blipFill>
        <p:spPr>
          <a:xfrm>
            <a:off x="8177993" y="982715"/>
            <a:ext cx="5199327" cy="3189783"/>
          </a:xfrm>
          <a:prstGeom prst="rect">
            <a:avLst/>
          </a:prstGeom>
          <a:effectLst>
            <a:outerShdw blurRad="50800" dist="38100" dir="2700000" algn="tl" rotWithShape="0">
              <a:prstClr val="black">
                <a:alpha val="40000"/>
              </a:prstClr>
            </a:outerShdw>
          </a:effectLst>
        </p:spPr>
      </p:pic>
      <p:sp>
        <p:nvSpPr>
          <p:cNvPr id="27" name="Rectángulo 26"/>
          <p:cNvSpPr/>
          <p:nvPr/>
        </p:nvSpPr>
        <p:spPr>
          <a:xfrm>
            <a:off x="9272844" y="1495028"/>
            <a:ext cx="2331444" cy="1077218"/>
          </a:xfrm>
          <a:prstGeom prst="rect">
            <a:avLst/>
          </a:prstGeom>
        </p:spPr>
        <p:txBody>
          <a:bodyPr wrap="square">
            <a:spAutoFit/>
          </a:bodyPr>
          <a:lstStyle/>
          <a:p>
            <a:pPr algn="ctr"/>
            <a:r>
              <a:rPr lang="es-ES" sz="1600" dirty="0">
                <a:latin typeface="Microsoft YaHei Light" panose="020B0502040204020203" pitchFamily="34" charset="-122"/>
                <a:ea typeface="Microsoft YaHei Light" panose="020B0502040204020203" pitchFamily="34" charset="-122"/>
              </a:rPr>
              <a:t>A</a:t>
            </a:r>
            <a:r>
              <a:rPr lang="es-ES" sz="1600" dirty="0" smtClean="0">
                <a:latin typeface="Microsoft YaHei Light" panose="020B0502040204020203" pitchFamily="34" charset="-122"/>
                <a:ea typeface="Microsoft YaHei Light" panose="020B0502040204020203" pitchFamily="34" charset="-122"/>
              </a:rPr>
              <a:t>umento </a:t>
            </a:r>
            <a:r>
              <a:rPr lang="es-ES" sz="1600" dirty="0">
                <a:latin typeface="Microsoft YaHei Light" panose="020B0502040204020203" pitchFamily="34" charset="-122"/>
                <a:ea typeface="Microsoft YaHei Light" panose="020B0502040204020203" pitchFamily="34" charset="-122"/>
              </a:rPr>
              <a:t>de </a:t>
            </a:r>
            <a:r>
              <a:rPr lang="es-ES" sz="1600" dirty="0" smtClean="0">
                <a:latin typeface="Microsoft YaHei Light" panose="020B0502040204020203" pitchFamily="34" charset="-122"/>
                <a:ea typeface="Microsoft YaHei Light" panose="020B0502040204020203" pitchFamily="34" charset="-122"/>
              </a:rPr>
              <a:t>2721 </a:t>
            </a:r>
            <a:r>
              <a:rPr lang="es-ES" sz="1600" dirty="0">
                <a:latin typeface="Microsoft YaHei Light" panose="020B0502040204020203" pitchFamily="34" charset="-122"/>
                <a:ea typeface="Microsoft YaHei Light" panose="020B0502040204020203" pitchFamily="34" charset="-122"/>
              </a:rPr>
              <a:t>requerimientos </a:t>
            </a:r>
            <a:r>
              <a:rPr lang="es-ES" sz="1600" dirty="0" smtClean="0">
                <a:latin typeface="Microsoft YaHei Light" panose="020B0502040204020203" pitchFamily="34" charset="-122"/>
                <a:ea typeface="Microsoft YaHei Light" panose="020B0502040204020203" pitchFamily="34" charset="-122"/>
              </a:rPr>
              <a:t>radicados frente al trimestre anterior.</a:t>
            </a:r>
            <a:endParaRPr lang="es-CO" sz="1600" dirty="0">
              <a:latin typeface="Microsoft YaHei Light" panose="020B0502040204020203" pitchFamily="34" charset="-122"/>
              <a:ea typeface="Microsoft YaHei Light" panose="020B0502040204020203" pitchFamily="34" charset="-122"/>
            </a:endParaRPr>
          </a:p>
        </p:txBody>
      </p:sp>
      <p:pic>
        <p:nvPicPr>
          <p:cNvPr id="60" name="Imagen 59"/>
          <p:cNvPicPr/>
          <p:nvPr/>
        </p:nvPicPr>
        <p:blipFill rotWithShape="1">
          <a:blip r:embed="rId6">
            <a:extLst>
              <a:ext uri="{28A0092B-C50C-407E-A947-70E740481C1C}">
                <a14:useLocalDpi xmlns:a14="http://schemas.microsoft.com/office/drawing/2010/main" val="0"/>
              </a:ext>
            </a:extLst>
          </a:blip>
          <a:srcRect l="3908" t="21890" r="69885" b="17051"/>
          <a:stretch/>
        </p:blipFill>
        <p:spPr bwMode="auto">
          <a:xfrm>
            <a:off x="785611" y="4918835"/>
            <a:ext cx="288870" cy="180000"/>
          </a:xfrm>
          <a:prstGeom prst="rect">
            <a:avLst/>
          </a:prstGeom>
          <a:ln>
            <a:noFill/>
          </a:ln>
          <a:extLst>
            <a:ext uri="{53640926-AAD7-44D8-BBD7-CCE9431645EC}">
              <a14:shadowObscured xmlns:a14="http://schemas.microsoft.com/office/drawing/2010/main"/>
            </a:ext>
          </a:extLst>
        </p:spPr>
      </p:pic>
      <p:graphicFrame>
        <p:nvGraphicFramePr>
          <p:cNvPr id="12" name="Gráfico 11"/>
          <p:cNvGraphicFramePr>
            <a:graphicFrameLocks/>
          </p:cNvGraphicFramePr>
          <p:nvPr>
            <p:extLst>
              <p:ext uri="{D42A27DB-BD31-4B8C-83A1-F6EECF244321}">
                <p14:modId xmlns:p14="http://schemas.microsoft.com/office/powerpoint/2010/main" val="1978086031"/>
              </p:ext>
            </p:extLst>
          </p:nvPr>
        </p:nvGraphicFramePr>
        <p:xfrm>
          <a:off x="2807417" y="2959352"/>
          <a:ext cx="6571714" cy="3167127"/>
        </p:xfrm>
        <a:graphic>
          <a:graphicData uri="http://schemas.openxmlformats.org/drawingml/2006/chart">
            <c:chart xmlns:c="http://schemas.openxmlformats.org/drawingml/2006/chart" xmlns:r="http://schemas.openxmlformats.org/officeDocument/2006/relationships" r:id="rId7"/>
          </a:graphicData>
        </a:graphic>
      </p:graphicFrame>
      <p:pic>
        <p:nvPicPr>
          <p:cNvPr id="13" name="Imagen 12">
            <a:extLst>
              <a:ext uri="{FF2B5EF4-FFF2-40B4-BE49-F238E27FC236}">
                <a16:creationId xmlns:a16="http://schemas.microsoft.com/office/drawing/2014/main" id="{D7BF4356-8E72-402B-AC00-594C95272D95}"/>
              </a:ext>
            </a:extLst>
          </p:cNvPr>
          <p:cNvPicPr>
            <a:picLocks noChangeAspect="1"/>
          </p:cNvPicPr>
          <p:nvPr/>
        </p:nvPicPr>
        <p:blipFill rotWithShape="1">
          <a:blip r:embed="rId8"/>
          <a:srcRect r="19108"/>
          <a:stretch/>
        </p:blipFill>
        <p:spPr>
          <a:xfrm>
            <a:off x="2860885" y="2438983"/>
            <a:ext cx="7119804" cy="3573747"/>
          </a:xfrm>
          <a:prstGeom prst="rect">
            <a:avLst/>
          </a:prstGeom>
        </p:spPr>
      </p:pic>
    </p:spTree>
    <p:extLst>
      <p:ext uri="{BB962C8B-B14F-4D97-AF65-F5344CB8AC3E}">
        <p14:creationId xmlns:p14="http://schemas.microsoft.com/office/powerpoint/2010/main" val="1265341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adroTexto 53">
            <a:extLst>
              <a:ext uri="{FF2B5EF4-FFF2-40B4-BE49-F238E27FC236}">
                <a16:creationId xmlns:a16="http://schemas.microsoft.com/office/drawing/2014/main" id="{EE50E834-5456-964B-90BD-1C1CE998BABC}"/>
              </a:ext>
            </a:extLst>
          </p:cNvPr>
          <p:cNvSpPr txBox="1"/>
          <p:nvPr/>
        </p:nvSpPr>
        <p:spPr>
          <a:xfrm>
            <a:off x="1199248" y="5100199"/>
            <a:ext cx="9065213" cy="1323439"/>
          </a:xfrm>
          <a:prstGeom prst="rect">
            <a:avLst/>
          </a:prstGeom>
          <a:noFill/>
        </p:spPr>
        <p:txBody>
          <a:bodyPr wrap="square" rtlCol="0">
            <a:spAutoFit/>
          </a:bodyPr>
          <a:lstStyle/>
          <a:p>
            <a:pPr algn="just"/>
            <a:r>
              <a:rPr lang="es-ES" sz="1600" dirty="0" smtClean="0">
                <a:latin typeface="Microsoft YaHei Light" panose="020B0502040204020203" pitchFamily="34" charset="-122"/>
                <a:ea typeface="Microsoft YaHei Light" panose="020B0502040204020203" pitchFamily="34" charset="-122"/>
              </a:rPr>
              <a:t>Durante el periodo analizado, la radicación del mes de agosto registra un incremento histórico generado por la apertura de la atención presencial a la ciudadanía y también por la gestión realizada de cobros coactivos ante entidades financieras, las cuales dan respuestas a las solicitudes realizadas por la Corporación.  </a:t>
            </a:r>
            <a:endParaRPr lang="es-CO" sz="1600" dirty="0">
              <a:latin typeface="Microsoft YaHei Light" panose="020B0502040204020203" pitchFamily="34" charset="-122"/>
              <a:ea typeface="Microsoft YaHei Light" panose="020B0502040204020203" pitchFamily="34" charset="-122"/>
            </a:endParaRPr>
          </a:p>
          <a:p>
            <a:pPr lvl="0" algn="just"/>
            <a:endParaRPr lang="es-CO" sz="1600" b="1" dirty="0">
              <a:latin typeface="Microsoft YaHei Light" panose="020B0502040204020203" pitchFamily="34" charset="-122"/>
              <a:ea typeface="Microsoft YaHei Light" panose="020B0502040204020203" pitchFamily="34" charset="-122"/>
            </a:endParaRPr>
          </a:p>
        </p:txBody>
      </p:sp>
      <p:pic>
        <p:nvPicPr>
          <p:cNvPr id="51" name="Imagen 50">
            <a:extLst>
              <a:ext uri="{FF2B5EF4-FFF2-40B4-BE49-F238E27FC236}">
                <a16:creationId xmlns:a16="http://schemas.microsoft.com/office/drawing/2014/main" id="{8E26F282-5471-4482-ACE1-80080B4F8C90}"/>
              </a:ext>
            </a:extLst>
          </p:cNvPr>
          <p:cNvPicPr>
            <a:picLocks noChangeAspect="1"/>
          </p:cNvPicPr>
          <p:nvPr/>
        </p:nvPicPr>
        <p:blipFill rotWithShape="1">
          <a:blip r:embed="rId2"/>
          <a:srcRect l="26158" t="86059" r="19500" b="2943"/>
          <a:stretch/>
        </p:blipFill>
        <p:spPr>
          <a:xfrm rot="10800000">
            <a:off x="-51751" y="14924"/>
            <a:ext cx="1987887" cy="1558453"/>
          </a:xfrm>
          <a:prstGeom prst="rect">
            <a:avLst/>
          </a:prstGeom>
        </p:spPr>
      </p:pic>
      <p:sp>
        <p:nvSpPr>
          <p:cNvPr id="52" name="CuadroTexto 51">
            <a:extLst>
              <a:ext uri="{FF2B5EF4-FFF2-40B4-BE49-F238E27FC236}">
                <a16:creationId xmlns:a16="http://schemas.microsoft.com/office/drawing/2014/main" id="{F3440047-81C3-45AB-90DC-7217E1DDF727}"/>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4.</a:t>
            </a:r>
            <a:endParaRPr lang="es-CO" sz="3500" dirty="0"/>
          </a:p>
        </p:txBody>
      </p:sp>
      <p:pic>
        <p:nvPicPr>
          <p:cNvPr id="56" name="Imagen 55">
            <a:extLst>
              <a:ext uri="{FF2B5EF4-FFF2-40B4-BE49-F238E27FC236}">
                <a16:creationId xmlns:a16="http://schemas.microsoft.com/office/drawing/2014/main" id="{D40A8D53-5DCA-483C-80AA-8BE63A1A5F41}"/>
              </a:ext>
            </a:extLst>
          </p:cNvPr>
          <p:cNvPicPr>
            <a:picLocks noChangeAspect="1"/>
          </p:cNvPicPr>
          <p:nvPr/>
        </p:nvPicPr>
        <p:blipFill>
          <a:blip r:embed="rId3"/>
          <a:stretch>
            <a:fillRect/>
          </a:stretch>
        </p:blipFill>
        <p:spPr>
          <a:xfrm>
            <a:off x="1030584" y="212730"/>
            <a:ext cx="879015" cy="1017242"/>
          </a:xfrm>
          <a:prstGeom prst="rect">
            <a:avLst/>
          </a:prstGeom>
        </p:spPr>
      </p:pic>
      <p:sp>
        <p:nvSpPr>
          <p:cNvPr id="97" name="Rectángulo 96">
            <a:extLst>
              <a:ext uri="{FF2B5EF4-FFF2-40B4-BE49-F238E27FC236}">
                <a16:creationId xmlns:a16="http://schemas.microsoft.com/office/drawing/2014/main" id="{EAA40722-C8E1-4BCB-870D-2CBCF4E79AC1}"/>
              </a:ext>
            </a:extLst>
          </p:cNvPr>
          <p:cNvSpPr/>
          <p:nvPr/>
        </p:nvSpPr>
        <p:spPr>
          <a:xfrm>
            <a:off x="1987886" y="758218"/>
            <a:ext cx="8276575" cy="830997"/>
          </a:xfrm>
          <a:prstGeom prst="rect">
            <a:avLst/>
          </a:prstGeom>
        </p:spPr>
        <p:txBody>
          <a:bodyPr wrap="square">
            <a:spAutoFit/>
          </a:bodyPr>
          <a:lstStyle/>
          <a:p>
            <a:pPr lvl="0"/>
            <a:r>
              <a:rPr lang="es-CO" sz="2400" b="1" dirty="0">
                <a:solidFill>
                  <a:schemeClr val="accent2"/>
                </a:solidFill>
                <a:latin typeface="Microsoft YaHei Light" panose="020B0502040204020203" pitchFamily="34" charset="-122"/>
                <a:ea typeface="Microsoft YaHei Light" panose="020B0502040204020203" pitchFamily="34" charset="-122"/>
              </a:rPr>
              <a:t>COMPARATIVO DE PQRSD </a:t>
            </a:r>
            <a:r>
              <a:rPr lang="es-CO" sz="2400" b="1" dirty="0" smtClean="0">
                <a:solidFill>
                  <a:schemeClr val="accent2"/>
                </a:solidFill>
                <a:latin typeface="Microsoft YaHei Light" panose="020B0502040204020203" pitchFamily="34" charset="-122"/>
                <a:ea typeface="Microsoft YaHei Light" panose="020B0502040204020203" pitchFamily="34" charset="-122"/>
              </a:rPr>
              <a:t>RECIBIDAS  </a:t>
            </a:r>
            <a:r>
              <a:rPr lang="es-CO" sz="2400" b="1" dirty="0">
                <a:solidFill>
                  <a:schemeClr val="accent2"/>
                </a:solidFill>
                <a:latin typeface="Microsoft YaHei Light" panose="020B0502040204020203" pitchFamily="34" charset="-122"/>
                <a:ea typeface="Microsoft YaHei Light" panose="020B0502040204020203" pitchFamily="34" charset="-122"/>
              </a:rPr>
              <a:t>EN PERIODOS </a:t>
            </a:r>
            <a:r>
              <a:rPr lang="es-CO" sz="2400" b="1" dirty="0" smtClean="0">
                <a:solidFill>
                  <a:schemeClr val="accent2"/>
                </a:solidFill>
                <a:latin typeface="Microsoft YaHei Light" panose="020B0502040204020203" pitchFamily="34" charset="-122"/>
                <a:ea typeface="Microsoft YaHei Light" panose="020B0502040204020203" pitchFamily="34" charset="-122"/>
              </a:rPr>
              <a:t>ANTERIORES - MENSUAL</a:t>
            </a:r>
            <a:endParaRPr lang="es-CO" dirty="0">
              <a:solidFill>
                <a:schemeClr val="accent2"/>
              </a:solidFill>
              <a:latin typeface="Microsoft YaHei Light" panose="020B0502040204020203" pitchFamily="34" charset="-122"/>
              <a:ea typeface="Microsoft YaHei Light" panose="020B0502040204020203" pitchFamily="34" charset="-122"/>
            </a:endParaRPr>
          </a:p>
        </p:txBody>
      </p:sp>
      <p:graphicFrame>
        <p:nvGraphicFramePr>
          <p:cNvPr id="8" name="Gráfico 7"/>
          <p:cNvGraphicFramePr>
            <a:graphicFrameLocks/>
          </p:cNvGraphicFramePr>
          <p:nvPr>
            <p:extLst>
              <p:ext uri="{D42A27DB-BD31-4B8C-83A1-F6EECF244321}">
                <p14:modId xmlns:p14="http://schemas.microsoft.com/office/powerpoint/2010/main" val="1193590115"/>
              </p:ext>
            </p:extLst>
          </p:nvPr>
        </p:nvGraphicFramePr>
        <p:xfrm>
          <a:off x="1030584" y="1573378"/>
          <a:ext cx="9811587" cy="3526821"/>
        </p:xfrm>
        <a:graphic>
          <a:graphicData uri="http://schemas.openxmlformats.org/drawingml/2006/chart">
            <c:chart xmlns:c="http://schemas.openxmlformats.org/drawingml/2006/chart" xmlns:r="http://schemas.openxmlformats.org/officeDocument/2006/relationships" r:id="rId4"/>
          </a:graphicData>
        </a:graphic>
      </p:graphicFrame>
      <p:pic>
        <p:nvPicPr>
          <p:cNvPr id="10" name="Imagen 9">
            <a:extLst>
              <a:ext uri="{FF2B5EF4-FFF2-40B4-BE49-F238E27FC236}">
                <a16:creationId xmlns:a16="http://schemas.microsoft.com/office/drawing/2014/main" id="{B0F53990-AF36-5143-A0F3-3C43A0496E88}"/>
              </a:ext>
            </a:extLst>
          </p:cNvPr>
          <p:cNvPicPr>
            <a:picLocks noChangeAspect="1"/>
          </p:cNvPicPr>
          <p:nvPr/>
        </p:nvPicPr>
        <p:blipFill rotWithShape="1">
          <a:blip r:embed="rId5"/>
          <a:srcRect l="4553" t="57530" r="9872" b="7164"/>
          <a:stretch/>
        </p:blipFill>
        <p:spPr>
          <a:xfrm>
            <a:off x="1220381" y="1273070"/>
            <a:ext cx="9431995" cy="1205706"/>
          </a:xfrm>
          <a:prstGeom prst="rect">
            <a:avLst/>
          </a:prstGeom>
        </p:spPr>
      </p:pic>
      <p:pic>
        <p:nvPicPr>
          <p:cNvPr id="11" name="Imagen 10">
            <a:extLst>
              <a:ext uri="{FF2B5EF4-FFF2-40B4-BE49-F238E27FC236}">
                <a16:creationId xmlns:a16="http://schemas.microsoft.com/office/drawing/2014/main" id="{14914C92-24FE-464B-990B-31C73800E584}"/>
              </a:ext>
            </a:extLst>
          </p:cNvPr>
          <p:cNvPicPr>
            <a:picLocks noChangeAspect="1"/>
          </p:cNvPicPr>
          <p:nvPr/>
        </p:nvPicPr>
        <p:blipFill rotWithShape="1">
          <a:blip r:embed="rId5"/>
          <a:srcRect l="4553" t="57530" r="9872" b="7164"/>
          <a:stretch/>
        </p:blipFill>
        <p:spPr>
          <a:xfrm>
            <a:off x="1220381" y="3134069"/>
            <a:ext cx="9431995" cy="1205706"/>
          </a:xfrm>
          <a:prstGeom prst="rect">
            <a:avLst/>
          </a:prstGeom>
        </p:spPr>
      </p:pic>
      <p:pic>
        <p:nvPicPr>
          <p:cNvPr id="12" name="Imagen 11">
            <a:extLst>
              <a:ext uri="{FF2B5EF4-FFF2-40B4-BE49-F238E27FC236}">
                <a16:creationId xmlns:a16="http://schemas.microsoft.com/office/drawing/2014/main" id="{14914C92-24FE-464B-990B-31C73800E584}"/>
              </a:ext>
            </a:extLst>
          </p:cNvPr>
          <p:cNvPicPr>
            <a:picLocks noChangeAspect="1"/>
          </p:cNvPicPr>
          <p:nvPr/>
        </p:nvPicPr>
        <p:blipFill rotWithShape="1">
          <a:blip r:embed="rId5"/>
          <a:srcRect l="4553" t="57530" r="9872" b="7164"/>
          <a:stretch/>
        </p:blipFill>
        <p:spPr>
          <a:xfrm>
            <a:off x="1220380" y="1875923"/>
            <a:ext cx="9431996" cy="1205706"/>
          </a:xfrm>
          <a:prstGeom prst="rect">
            <a:avLst/>
          </a:prstGeom>
        </p:spPr>
      </p:pic>
    </p:spTree>
    <p:extLst>
      <p:ext uri="{BB962C8B-B14F-4D97-AF65-F5344CB8AC3E}">
        <p14:creationId xmlns:p14="http://schemas.microsoft.com/office/powerpoint/2010/main" val="3848171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7975CF-347F-4ADE-805D-C84EF92C6A30}"/>
              </a:ext>
            </a:extLst>
          </p:cNvPr>
          <p:cNvSpPr txBox="1"/>
          <p:nvPr/>
        </p:nvSpPr>
        <p:spPr>
          <a:xfrm>
            <a:off x="2105259" y="748991"/>
            <a:ext cx="8265897" cy="461665"/>
          </a:xfrm>
          <a:prstGeom prst="rect">
            <a:avLst/>
          </a:prstGeom>
          <a:noFill/>
        </p:spPr>
        <p:txBody>
          <a:bodyPr wrap="square" rtlCol="0">
            <a:spAutoFit/>
          </a:bodyPr>
          <a:lstStyle/>
          <a:p>
            <a:pPr lvl="0"/>
            <a:r>
              <a:rPr lang="es-CO" sz="2400" b="1" dirty="0">
                <a:solidFill>
                  <a:schemeClr val="accent2"/>
                </a:solidFill>
                <a:latin typeface="Microsoft YaHei UI Light" panose="020B0502040204020203" pitchFamily="34" charset="-122"/>
                <a:ea typeface="Microsoft YaHei UI Light" panose="020B0502040204020203" pitchFamily="34" charset="-122"/>
              </a:rPr>
              <a:t>PQRSD </a:t>
            </a:r>
            <a:r>
              <a:rPr lang="es-CO" sz="2400" b="1" dirty="0" smtClean="0">
                <a:solidFill>
                  <a:schemeClr val="accent2"/>
                </a:solidFill>
                <a:latin typeface="Microsoft YaHei UI Light" panose="020B0502040204020203" pitchFamily="34" charset="-122"/>
                <a:ea typeface="Microsoft YaHei UI Light" panose="020B0502040204020203" pitchFamily="34" charset="-122"/>
              </a:rPr>
              <a:t>RECIBIDAS POR CANAL DE ATENCIÓN</a:t>
            </a:r>
            <a:endParaRPr lang="es-CO" sz="2400" dirty="0">
              <a:solidFill>
                <a:schemeClr val="accent2"/>
              </a:solidFill>
              <a:latin typeface="Microsoft YaHei UI Light" panose="020B0502040204020203" pitchFamily="34" charset="-122"/>
              <a:ea typeface="Microsoft YaHei UI Light" panose="020B0502040204020203" pitchFamily="34" charset="-122"/>
            </a:endParaRPr>
          </a:p>
        </p:txBody>
      </p:sp>
      <p:pic>
        <p:nvPicPr>
          <p:cNvPr id="4" name="Imagen 3">
            <a:extLst>
              <a:ext uri="{FF2B5EF4-FFF2-40B4-BE49-F238E27FC236}">
                <a16:creationId xmlns:a16="http://schemas.microsoft.com/office/drawing/2014/main" id="{C90F0426-DD21-4ECD-8AB2-2481D6F8020E}"/>
              </a:ext>
            </a:extLst>
          </p:cNvPr>
          <p:cNvPicPr>
            <a:picLocks noChangeAspect="1"/>
          </p:cNvPicPr>
          <p:nvPr/>
        </p:nvPicPr>
        <p:blipFill rotWithShape="1">
          <a:blip r:embed="rId2"/>
          <a:srcRect l="26158" t="86059" r="19500" b="2943"/>
          <a:stretch/>
        </p:blipFill>
        <p:spPr>
          <a:xfrm rot="10800000">
            <a:off x="0" y="9212"/>
            <a:ext cx="1987887" cy="1558453"/>
          </a:xfrm>
          <a:prstGeom prst="rect">
            <a:avLst/>
          </a:prstGeom>
        </p:spPr>
      </p:pic>
      <p:sp>
        <p:nvSpPr>
          <p:cNvPr id="5" name="CuadroTexto 4">
            <a:extLst>
              <a:ext uri="{FF2B5EF4-FFF2-40B4-BE49-F238E27FC236}">
                <a16:creationId xmlns:a16="http://schemas.microsoft.com/office/drawing/2014/main" id="{5B6680DE-6901-454D-8521-3012B85E243D}"/>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5.</a:t>
            </a:r>
            <a:endParaRPr lang="es-CO" sz="3500" dirty="0"/>
          </a:p>
        </p:txBody>
      </p:sp>
      <p:pic>
        <p:nvPicPr>
          <p:cNvPr id="6" name="Imagen 5">
            <a:extLst>
              <a:ext uri="{FF2B5EF4-FFF2-40B4-BE49-F238E27FC236}">
                <a16:creationId xmlns:a16="http://schemas.microsoft.com/office/drawing/2014/main" id="{F4997B40-24A2-404B-B8F8-FCA121966D33}"/>
              </a:ext>
            </a:extLst>
          </p:cNvPr>
          <p:cNvPicPr>
            <a:picLocks noChangeAspect="1"/>
          </p:cNvPicPr>
          <p:nvPr/>
        </p:nvPicPr>
        <p:blipFill>
          <a:blip r:embed="rId3"/>
          <a:stretch>
            <a:fillRect/>
          </a:stretch>
        </p:blipFill>
        <p:spPr>
          <a:xfrm>
            <a:off x="993943" y="490088"/>
            <a:ext cx="706216" cy="817270"/>
          </a:xfrm>
          <a:prstGeom prst="rect">
            <a:avLst/>
          </a:prstGeom>
        </p:spPr>
      </p:pic>
      <p:pic>
        <p:nvPicPr>
          <p:cNvPr id="13" name="Imagen 12">
            <a:extLst>
              <a:ext uri="{FF2B5EF4-FFF2-40B4-BE49-F238E27FC236}">
                <a16:creationId xmlns:a16="http://schemas.microsoft.com/office/drawing/2014/main" id="{8B847565-3F0F-4AE0-AABB-9EEF72971D62}"/>
              </a:ext>
            </a:extLst>
          </p:cNvPr>
          <p:cNvPicPr>
            <a:picLocks noChangeAspect="1"/>
          </p:cNvPicPr>
          <p:nvPr/>
        </p:nvPicPr>
        <p:blipFill>
          <a:blip r:embed="rId4"/>
          <a:stretch>
            <a:fillRect/>
          </a:stretch>
        </p:blipFill>
        <p:spPr>
          <a:xfrm>
            <a:off x="931579" y="1168527"/>
            <a:ext cx="3216245" cy="5947575"/>
          </a:xfrm>
          <a:prstGeom prst="rect">
            <a:avLst/>
          </a:prstGeom>
        </p:spPr>
      </p:pic>
      <p:pic>
        <p:nvPicPr>
          <p:cNvPr id="11" name="Imagen 10">
            <a:extLst>
              <a:ext uri="{FF2B5EF4-FFF2-40B4-BE49-F238E27FC236}">
                <a16:creationId xmlns:a16="http://schemas.microsoft.com/office/drawing/2014/main" id="{7D9EF845-8731-7D49-80CF-E251185ECC2C}"/>
              </a:ext>
            </a:extLst>
          </p:cNvPr>
          <p:cNvPicPr>
            <a:picLocks noChangeAspect="1"/>
          </p:cNvPicPr>
          <p:nvPr/>
        </p:nvPicPr>
        <p:blipFill rotWithShape="1">
          <a:blip r:embed="rId5"/>
          <a:srcRect l="12172" t="2298" r="16368" b="51665"/>
          <a:stretch/>
        </p:blipFill>
        <p:spPr>
          <a:xfrm>
            <a:off x="3176585" y="999615"/>
            <a:ext cx="6774875" cy="2926800"/>
          </a:xfrm>
          <a:prstGeom prst="rect">
            <a:avLst/>
          </a:prstGeom>
        </p:spPr>
      </p:pic>
      <p:sp>
        <p:nvSpPr>
          <p:cNvPr id="7" name="Rectángulo 6">
            <a:extLst>
              <a:ext uri="{FF2B5EF4-FFF2-40B4-BE49-F238E27FC236}">
                <a16:creationId xmlns:a16="http://schemas.microsoft.com/office/drawing/2014/main" id="{F503013E-FE5E-471B-9F3F-AB51C2324AD8}"/>
              </a:ext>
            </a:extLst>
          </p:cNvPr>
          <p:cNvSpPr/>
          <p:nvPr/>
        </p:nvSpPr>
        <p:spPr>
          <a:xfrm>
            <a:off x="6606699" y="1551127"/>
            <a:ext cx="2665466" cy="430887"/>
          </a:xfrm>
          <a:prstGeom prst="rect">
            <a:avLst/>
          </a:prstGeom>
        </p:spPr>
        <p:txBody>
          <a:bodyPr wrap="square">
            <a:spAutoFit/>
          </a:bodyPr>
          <a:lstStyle/>
          <a:p>
            <a:pPr algn="r"/>
            <a:r>
              <a:rPr lang="es-ES" b="1" dirty="0">
                <a:solidFill>
                  <a:srgbClr val="006E00"/>
                </a:solidFill>
                <a:latin typeface="Myriad Pro Cond" panose="020B0506030403020204" pitchFamily="34" charset="0"/>
              </a:rPr>
              <a:t>			</a:t>
            </a:r>
            <a:r>
              <a:rPr lang="es-ES" sz="2200" b="1" dirty="0" smtClean="0">
                <a:latin typeface="Myriad Pro Cond" panose="020B0506030403020204" pitchFamily="34" charset="0"/>
              </a:rPr>
              <a:t>9332</a:t>
            </a:r>
            <a:endParaRPr lang="es-CO" sz="2200" b="1" dirty="0">
              <a:solidFill>
                <a:schemeClr val="bg1"/>
              </a:solidFill>
              <a:latin typeface="Myriad Pro" panose="020B0503030403020204" pitchFamily="34" charset="0"/>
            </a:endParaRPr>
          </a:p>
        </p:txBody>
      </p:sp>
      <p:sp>
        <p:nvSpPr>
          <p:cNvPr id="14" name="Rectángulo 13">
            <a:extLst>
              <a:ext uri="{FF2B5EF4-FFF2-40B4-BE49-F238E27FC236}">
                <a16:creationId xmlns:a16="http://schemas.microsoft.com/office/drawing/2014/main" id="{49D613BB-E1BC-764D-ACFC-C693A540D38A}"/>
              </a:ext>
            </a:extLst>
          </p:cNvPr>
          <p:cNvSpPr/>
          <p:nvPr/>
        </p:nvSpPr>
        <p:spPr>
          <a:xfrm>
            <a:off x="6236092" y="3080010"/>
            <a:ext cx="3036073" cy="430887"/>
          </a:xfrm>
          <a:prstGeom prst="rect">
            <a:avLst/>
          </a:prstGeom>
        </p:spPr>
        <p:txBody>
          <a:bodyPr wrap="square">
            <a:spAutoFit/>
          </a:bodyPr>
          <a:lstStyle/>
          <a:p>
            <a:pPr algn="r"/>
            <a:r>
              <a:rPr lang="es-ES" b="1" dirty="0">
                <a:solidFill>
                  <a:srgbClr val="006E00"/>
                </a:solidFill>
                <a:latin typeface="Myriad Pro Cond" panose="020B0506030403020204" pitchFamily="34" charset="0"/>
              </a:rPr>
              <a:t>					</a:t>
            </a:r>
            <a:r>
              <a:rPr lang="es-ES" b="1" dirty="0">
                <a:latin typeface="Myriad Pro Cond" panose="020B0506030403020204" pitchFamily="34" charset="0"/>
              </a:rPr>
              <a:t> </a:t>
            </a:r>
            <a:r>
              <a:rPr lang="es-ES" sz="2200" b="1" dirty="0" smtClean="0">
                <a:latin typeface="Myriad Pro Cond" panose="020B0506030403020204" pitchFamily="34" charset="0"/>
              </a:rPr>
              <a:t>125</a:t>
            </a:r>
            <a:endParaRPr lang="es-CO" sz="2200" b="1" dirty="0">
              <a:latin typeface="Myriad Pro Cond" panose="020B0506030403020204" pitchFamily="34" charset="0"/>
            </a:endParaRPr>
          </a:p>
        </p:txBody>
      </p:sp>
      <p:sp>
        <p:nvSpPr>
          <p:cNvPr id="2" name="Rectángulo 1">
            <a:extLst>
              <a:ext uri="{FF2B5EF4-FFF2-40B4-BE49-F238E27FC236}">
                <a16:creationId xmlns:a16="http://schemas.microsoft.com/office/drawing/2014/main" id="{8E4F7C04-10F9-4283-9749-D78A33C4A5A0}"/>
              </a:ext>
            </a:extLst>
          </p:cNvPr>
          <p:cNvSpPr/>
          <p:nvPr/>
        </p:nvSpPr>
        <p:spPr>
          <a:xfrm>
            <a:off x="4462123" y="3057728"/>
            <a:ext cx="2569806" cy="400110"/>
          </a:xfrm>
          <a:prstGeom prst="rect">
            <a:avLst/>
          </a:prstGeom>
        </p:spPr>
        <p:txBody>
          <a:bodyPr wrap="none">
            <a:spAutoFit/>
          </a:bodyPr>
          <a:lstStyle/>
          <a:p>
            <a:r>
              <a:rPr lang="es-ES" sz="2000" b="1" dirty="0">
                <a:solidFill>
                  <a:srgbClr val="006E00"/>
                </a:solidFill>
                <a:latin typeface="Myriad Pro Cond" panose="020B0506030403020204" pitchFamily="34" charset="0"/>
              </a:rPr>
              <a:t>Formulario de página web:</a:t>
            </a:r>
            <a:endParaRPr lang="es-CO" sz="2000" dirty="0"/>
          </a:p>
        </p:txBody>
      </p:sp>
      <p:sp>
        <p:nvSpPr>
          <p:cNvPr id="8" name="Rectángulo 7">
            <a:extLst>
              <a:ext uri="{FF2B5EF4-FFF2-40B4-BE49-F238E27FC236}">
                <a16:creationId xmlns:a16="http://schemas.microsoft.com/office/drawing/2014/main" id="{179FF12D-7189-4577-95D5-DA0760CBF2A9}"/>
              </a:ext>
            </a:extLst>
          </p:cNvPr>
          <p:cNvSpPr/>
          <p:nvPr/>
        </p:nvSpPr>
        <p:spPr>
          <a:xfrm>
            <a:off x="4532028" y="1566516"/>
            <a:ext cx="1896609" cy="400110"/>
          </a:xfrm>
          <a:prstGeom prst="rect">
            <a:avLst/>
          </a:prstGeom>
        </p:spPr>
        <p:txBody>
          <a:bodyPr wrap="none">
            <a:spAutoFit/>
          </a:bodyPr>
          <a:lstStyle/>
          <a:p>
            <a:r>
              <a:rPr lang="es-ES" sz="2000" b="1" dirty="0">
                <a:solidFill>
                  <a:srgbClr val="006E00"/>
                </a:solidFill>
                <a:latin typeface="Myriad Pro Cond" panose="020B0506030403020204" pitchFamily="34" charset="0"/>
              </a:rPr>
              <a:t>Correo electrónico: </a:t>
            </a:r>
            <a:endParaRPr lang="es-CO" sz="2000" dirty="0"/>
          </a:p>
        </p:txBody>
      </p:sp>
      <p:grpSp>
        <p:nvGrpSpPr>
          <p:cNvPr id="10" name="Grupo 9"/>
          <p:cNvGrpSpPr/>
          <p:nvPr/>
        </p:nvGrpSpPr>
        <p:grpSpPr>
          <a:xfrm>
            <a:off x="3219261" y="3913940"/>
            <a:ext cx="6774875" cy="1366298"/>
            <a:chOff x="3846285" y="4591276"/>
            <a:chExt cx="6774875" cy="1366298"/>
          </a:xfrm>
        </p:grpSpPr>
        <p:pic>
          <p:nvPicPr>
            <p:cNvPr id="12" name="Imagen 11">
              <a:extLst>
                <a:ext uri="{FF2B5EF4-FFF2-40B4-BE49-F238E27FC236}">
                  <a16:creationId xmlns:a16="http://schemas.microsoft.com/office/drawing/2014/main" id="{7D9EF845-8731-7D49-80CF-E251185ECC2C}"/>
                </a:ext>
              </a:extLst>
            </p:cNvPr>
            <p:cNvPicPr>
              <a:picLocks noChangeAspect="1"/>
            </p:cNvPicPr>
            <p:nvPr/>
          </p:nvPicPr>
          <p:blipFill rotWithShape="1">
            <a:blip r:embed="rId5"/>
            <a:srcRect l="12172" t="26844" r="16368" b="51665"/>
            <a:stretch/>
          </p:blipFill>
          <p:spPr>
            <a:xfrm>
              <a:off x="3846285" y="4591276"/>
              <a:ext cx="6774875" cy="1366298"/>
            </a:xfrm>
            <a:prstGeom prst="rect">
              <a:avLst/>
            </a:prstGeom>
          </p:spPr>
        </p:pic>
        <p:pic>
          <p:nvPicPr>
            <p:cNvPr id="16" name="Imagen 15">
              <a:extLst>
                <a:ext uri="{FF2B5EF4-FFF2-40B4-BE49-F238E27FC236}">
                  <a16:creationId xmlns:a16="http://schemas.microsoft.com/office/drawing/2014/main" id="{7D9EF845-8731-7D49-80CF-E251185ECC2C}"/>
                </a:ext>
              </a:extLst>
            </p:cNvPr>
            <p:cNvPicPr>
              <a:picLocks noChangeAspect="1"/>
            </p:cNvPicPr>
            <p:nvPr/>
          </p:nvPicPr>
          <p:blipFill rotWithShape="1">
            <a:blip r:embed="rId5"/>
            <a:srcRect l="12172" t="28754" r="78100" b="67860"/>
            <a:stretch/>
          </p:blipFill>
          <p:spPr>
            <a:xfrm>
              <a:off x="3846285" y="4846320"/>
              <a:ext cx="1045690" cy="705393"/>
            </a:xfrm>
            <a:prstGeom prst="rect">
              <a:avLst/>
            </a:prstGeom>
          </p:spPr>
        </p:pic>
      </p:grpSp>
      <p:grpSp>
        <p:nvGrpSpPr>
          <p:cNvPr id="17" name="Grupo 16"/>
          <p:cNvGrpSpPr/>
          <p:nvPr/>
        </p:nvGrpSpPr>
        <p:grpSpPr>
          <a:xfrm>
            <a:off x="3166164" y="5313142"/>
            <a:ext cx="6785296" cy="1366298"/>
            <a:chOff x="3835864" y="4591276"/>
            <a:chExt cx="6785296" cy="1366298"/>
          </a:xfrm>
        </p:grpSpPr>
        <p:pic>
          <p:nvPicPr>
            <p:cNvPr id="18" name="Imagen 17">
              <a:extLst>
                <a:ext uri="{FF2B5EF4-FFF2-40B4-BE49-F238E27FC236}">
                  <a16:creationId xmlns:a16="http://schemas.microsoft.com/office/drawing/2014/main" id="{7D9EF845-8731-7D49-80CF-E251185ECC2C}"/>
                </a:ext>
              </a:extLst>
            </p:cNvPr>
            <p:cNvPicPr>
              <a:picLocks noChangeAspect="1"/>
            </p:cNvPicPr>
            <p:nvPr/>
          </p:nvPicPr>
          <p:blipFill rotWithShape="1">
            <a:blip r:embed="rId5"/>
            <a:srcRect l="12172" t="26844" r="16368" b="51665"/>
            <a:stretch/>
          </p:blipFill>
          <p:spPr>
            <a:xfrm>
              <a:off x="3846285" y="4591276"/>
              <a:ext cx="6774875" cy="1366298"/>
            </a:xfrm>
            <a:prstGeom prst="rect">
              <a:avLst/>
            </a:prstGeom>
          </p:spPr>
        </p:pic>
        <p:pic>
          <p:nvPicPr>
            <p:cNvPr id="19" name="Imagen 18">
              <a:extLst>
                <a:ext uri="{FF2B5EF4-FFF2-40B4-BE49-F238E27FC236}">
                  <a16:creationId xmlns:a16="http://schemas.microsoft.com/office/drawing/2014/main" id="{7D9EF845-8731-7D49-80CF-E251185ECC2C}"/>
                </a:ext>
              </a:extLst>
            </p:cNvPr>
            <p:cNvPicPr>
              <a:picLocks noChangeAspect="1"/>
            </p:cNvPicPr>
            <p:nvPr/>
          </p:nvPicPr>
          <p:blipFill rotWithShape="1">
            <a:blip r:embed="rId5"/>
            <a:srcRect l="12172" t="28754" r="78100" b="67860"/>
            <a:stretch/>
          </p:blipFill>
          <p:spPr>
            <a:xfrm>
              <a:off x="3835864" y="4846320"/>
              <a:ext cx="1045690" cy="705393"/>
            </a:xfrm>
            <a:prstGeom prst="rect">
              <a:avLst/>
            </a:prstGeom>
          </p:spPr>
        </p:pic>
      </p:grpSp>
      <p:sp>
        <p:nvSpPr>
          <p:cNvPr id="21" name="Rectángulo 20">
            <a:extLst>
              <a:ext uri="{FF2B5EF4-FFF2-40B4-BE49-F238E27FC236}">
                <a16:creationId xmlns:a16="http://schemas.microsoft.com/office/drawing/2014/main" id="{8E4F7C04-10F9-4283-9749-D78A33C4A5A0}"/>
              </a:ext>
            </a:extLst>
          </p:cNvPr>
          <p:cNvSpPr/>
          <p:nvPr/>
        </p:nvSpPr>
        <p:spPr>
          <a:xfrm>
            <a:off x="4462123" y="4462719"/>
            <a:ext cx="1076257" cy="400110"/>
          </a:xfrm>
          <a:prstGeom prst="rect">
            <a:avLst/>
          </a:prstGeom>
        </p:spPr>
        <p:txBody>
          <a:bodyPr wrap="none">
            <a:spAutoFit/>
          </a:bodyPr>
          <a:lstStyle/>
          <a:p>
            <a:r>
              <a:rPr lang="es-ES" sz="2000" b="1" dirty="0" smtClean="0">
                <a:solidFill>
                  <a:srgbClr val="006E00"/>
                </a:solidFill>
                <a:latin typeface="Myriad Pro Cond" panose="020B0506030403020204" pitchFamily="34" charset="0"/>
              </a:rPr>
              <a:t>Personal:</a:t>
            </a:r>
            <a:endParaRPr lang="es-CO" sz="2000" dirty="0"/>
          </a:p>
        </p:txBody>
      </p:sp>
      <p:sp>
        <p:nvSpPr>
          <p:cNvPr id="22" name="Rectángulo 21">
            <a:extLst>
              <a:ext uri="{FF2B5EF4-FFF2-40B4-BE49-F238E27FC236}">
                <a16:creationId xmlns:a16="http://schemas.microsoft.com/office/drawing/2014/main" id="{8E4F7C04-10F9-4283-9749-D78A33C4A5A0}"/>
              </a:ext>
            </a:extLst>
          </p:cNvPr>
          <p:cNvSpPr/>
          <p:nvPr/>
        </p:nvSpPr>
        <p:spPr>
          <a:xfrm>
            <a:off x="4532028" y="5799613"/>
            <a:ext cx="1201098" cy="400110"/>
          </a:xfrm>
          <a:prstGeom prst="rect">
            <a:avLst/>
          </a:prstGeom>
        </p:spPr>
        <p:txBody>
          <a:bodyPr wrap="none">
            <a:spAutoFit/>
          </a:bodyPr>
          <a:lstStyle/>
          <a:p>
            <a:r>
              <a:rPr lang="es-ES" sz="2000" b="1" dirty="0" smtClean="0">
                <a:solidFill>
                  <a:srgbClr val="006E00"/>
                </a:solidFill>
                <a:latin typeface="Myriad Pro Cond" panose="020B0506030403020204" pitchFamily="34" charset="0"/>
              </a:rPr>
              <a:t>Telefónico:</a:t>
            </a:r>
            <a:endParaRPr lang="es-CO" sz="2000" dirty="0"/>
          </a:p>
        </p:txBody>
      </p:sp>
      <p:sp>
        <p:nvSpPr>
          <p:cNvPr id="20" name="Rectángulo 19">
            <a:extLst>
              <a:ext uri="{FF2B5EF4-FFF2-40B4-BE49-F238E27FC236}">
                <a16:creationId xmlns:a16="http://schemas.microsoft.com/office/drawing/2014/main" id="{49D613BB-E1BC-764D-ACFC-C693A540D38A}"/>
              </a:ext>
            </a:extLst>
          </p:cNvPr>
          <p:cNvSpPr/>
          <p:nvPr/>
        </p:nvSpPr>
        <p:spPr>
          <a:xfrm>
            <a:off x="6388492" y="4462719"/>
            <a:ext cx="3036073" cy="430887"/>
          </a:xfrm>
          <a:prstGeom prst="rect">
            <a:avLst/>
          </a:prstGeom>
        </p:spPr>
        <p:txBody>
          <a:bodyPr wrap="square">
            <a:spAutoFit/>
          </a:bodyPr>
          <a:lstStyle/>
          <a:p>
            <a:pPr algn="r"/>
            <a:r>
              <a:rPr lang="es-ES" b="1" dirty="0">
                <a:solidFill>
                  <a:srgbClr val="006E00"/>
                </a:solidFill>
                <a:latin typeface="Myriad Pro Cond" panose="020B0506030403020204" pitchFamily="34" charset="0"/>
              </a:rPr>
              <a:t>					</a:t>
            </a:r>
            <a:r>
              <a:rPr lang="es-ES" b="1" dirty="0">
                <a:latin typeface="Myriad Pro Cond" panose="020B0506030403020204" pitchFamily="34" charset="0"/>
              </a:rPr>
              <a:t> </a:t>
            </a:r>
            <a:r>
              <a:rPr lang="es-ES" sz="2200" b="1" dirty="0" smtClean="0">
                <a:latin typeface="Myriad Pro Cond" panose="020B0506030403020204" pitchFamily="34" charset="0"/>
              </a:rPr>
              <a:t>988</a:t>
            </a:r>
            <a:endParaRPr lang="es-CO" sz="2200" b="1" dirty="0">
              <a:latin typeface="Myriad Pro Cond" panose="020B0506030403020204" pitchFamily="34" charset="0"/>
            </a:endParaRPr>
          </a:p>
        </p:txBody>
      </p:sp>
      <p:sp>
        <p:nvSpPr>
          <p:cNvPr id="23" name="Rectángulo 22">
            <a:extLst>
              <a:ext uri="{FF2B5EF4-FFF2-40B4-BE49-F238E27FC236}">
                <a16:creationId xmlns:a16="http://schemas.microsoft.com/office/drawing/2014/main" id="{49D613BB-E1BC-764D-ACFC-C693A540D38A}"/>
              </a:ext>
            </a:extLst>
          </p:cNvPr>
          <p:cNvSpPr/>
          <p:nvPr/>
        </p:nvSpPr>
        <p:spPr>
          <a:xfrm>
            <a:off x="6462616" y="5799613"/>
            <a:ext cx="2961949" cy="430887"/>
          </a:xfrm>
          <a:prstGeom prst="rect">
            <a:avLst/>
          </a:prstGeom>
        </p:spPr>
        <p:txBody>
          <a:bodyPr wrap="square">
            <a:spAutoFit/>
          </a:bodyPr>
          <a:lstStyle/>
          <a:p>
            <a:pPr algn="r"/>
            <a:r>
              <a:rPr lang="es-ES" b="1" dirty="0">
                <a:solidFill>
                  <a:srgbClr val="006E00"/>
                </a:solidFill>
                <a:latin typeface="Myriad Pro Cond" panose="020B0506030403020204" pitchFamily="34" charset="0"/>
              </a:rPr>
              <a:t>					</a:t>
            </a:r>
            <a:r>
              <a:rPr lang="es-ES" b="1" dirty="0">
                <a:latin typeface="Myriad Pro Cond" panose="020B0506030403020204" pitchFamily="34" charset="0"/>
              </a:rPr>
              <a:t> </a:t>
            </a:r>
            <a:r>
              <a:rPr lang="es-ES" sz="2200" b="1" dirty="0" smtClean="0">
                <a:latin typeface="Myriad Pro Cond" panose="020B0506030403020204" pitchFamily="34" charset="0"/>
              </a:rPr>
              <a:t>1</a:t>
            </a:r>
            <a:endParaRPr lang="es-CO" sz="2200" b="1" dirty="0">
              <a:latin typeface="Myriad Pro Cond" panose="020B0506030403020204" pitchFamily="34" charset="0"/>
            </a:endParaRPr>
          </a:p>
        </p:txBody>
      </p:sp>
      <p:sp>
        <p:nvSpPr>
          <p:cNvPr id="26" name="Google Shape;122;p7"/>
          <p:cNvSpPr/>
          <p:nvPr/>
        </p:nvSpPr>
        <p:spPr>
          <a:xfrm>
            <a:off x="3674178" y="5633994"/>
            <a:ext cx="256720" cy="502699"/>
          </a:xfrm>
          <a:custGeom>
            <a:avLst/>
            <a:gdLst/>
            <a:ahLst/>
            <a:cxnLst/>
            <a:rect l="l" t="t" r="r" b="b"/>
            <a:pathLst>
              <a:path w="5201" h="5929" extrusionOk="0">
                <a:moveTo>
                  <a:pt x="4549" y="560"/>
                </a:moveTo>
                <a:lnTo>
                  <a:pt x="4586" y="597"/>
                </a:lnTo>
                <a:lnTo>
                  <a:pt x="4623" y="635"/>
                </a:lnTo>
                <a:lnTo>
                  <a:pt x="4642" y="691"/>
                </a:lnTo>
                <a:lnTo>
                  <a:pt x="4642" y="4307"/>
                </a:lnTo>
                <a:lnTo>
                  <a:pt x="4623" y="4363"/>
                </a:lnTo>
                <a:lnTo>
                  <a:pt x="4586" y="4419"/>
                </a:lnTo>
                <a:lnTo>
                  <a:pt x="4549" y="4437"/>
                </a:lnTo>
                <a:lnTo>
                  <a:pt x="4493" y="4456"/>
                </a:lnTo>
                <a:lnTo>
                  <a:pt x="690" y="4456"/>
                </a:lnTo>
                <a:lnTo>
                  <a:pt x="634" y="4437"/>
                </a:lnTo>
                <a:lnTo>
                  <a:pt x="597" y="4419"/>
                </a:lnTo>
                <a:lnTo>
                  <a:pt x="560" y="4363"/>
                </a:lnTo>
                <a:lnTo>
                  <a:pt x="560" y="4307"/>
                </a:lnTo>
                <a:lnTo>
                  <a:pt x="560" y="691"/>
                </a:lnTo>
                <a:lnTo>
                  <a:pt x="560" y="635"/>
                </a:lnTo>
                <a:lnTo>
                  <a:pt x="597" y="597"/>
                </a:lnTo>
                <a:lnTo>
                  <a:pt x="634" y="560"/>
                </a:lnTo>
                <a:close/>
                <a:moveTo>
                  <a:pt x="2666" y="4829"/>
                </a:moveTo>
                <a:lnTo>
                  <a:pt x="2740" y="4847"/>
                </a:lnTo>
                <a:lnTo>
                  <a:pt x="2796" y="4885"/>
                </a:lnTo>
                <a:lnTo>
                  <a:pt x="2852" y="4940"/>
                </a:lnTo>
                <a:lnTo>
                  <a:pt x="2908" y="4996"/>
                </a:lnTo>
                <a:lnTo>
                  <a:pt x="2945" y="5052"/>
                </a:lnTo>
                <a:lnTo>
                  <a:pt x="2964" y="5127"/>
                </a:lnTo>
                <a:lnTo>
                  <a:pt x="2964" y="5201"/>
                </a:lnTo>
                <a:lnTo>
                  <a:pt x="2964" y="5276"/>
                </a:lnTo>
                <a:lnTo>
                  <a:pt x="2945" y="5351"/>
                </a:lnTo>
                <a:lnTo>
                  <a:pt x="2908" y="5406"/>
                </a:lnTo>
                <a:lnTo>
                  <a:pt x="2852" y="5462"/>
                </a:lnTo>
                <a:lnTo>
                  <a:pt x="2796" y="5500"/>
                </a:lnTo>
                <a:lnTo>
                  <a:pt x="2740" y="5537"/>
                </a:lnTo>
                <a:lnTo>
                  <a:pt x="2666" y="5556"/>
                </a:lnTo>
                <a:lnTo>
                  <a:pt x="2591" y="5574"/>
                </a:lnTo>
                <a:lnTo>
                  <a:pt x="2517" y="5556"/>
                </a:lnTo>
                <a:lnTo>
                  <a:pt x="2442" y="5537"/>
                </a:lnTo>
                <a:lnTo>
                  <a:pt x="2386" y="5500"/>
                </a:lnTo>
                <a:lnTo>
                  <a:pt x="2330" y="5462"/>
                </a:lnTo>
                <a:lnTo>
                  <a:pt x="2293" y="5406"/>
                </a:lnTo>
                <a:lnTo>
                  <a:pt x="2256" y="5351"/>
                </a:lnTo>
                <a:lnTo>
                  <a:pt x="2237" y="5276"/>
                </a:lnTo>
                <a:lnTo>
                  <a:pt x="2219" y="5201"/>
                </a:lnTo>
                <a:lnTo>
                  <a:pt x="2237" y="5127"/>
                </a:lnTo>
                <a:lnTo>
                  <a:pt x="2256" y="5052"/>
                </a:lnTo>
                <a:lnTo>
                  <a:pt x="2293" y="4996"/>
                </a:lnTo>
                <a:lnTo>
                  <a:pt x="2330" y="4940"/>
                </a:lnTo>
                <a:lnTo>
                  <a:pt x="2386" y="4885"/>
                </a:lnTo>
                <a:lnTo>
                  <a:pt x="2442" y="4847"/>
                </a:lnTo>
                <a:lnTo>
                  <a:pt x="2517" y="4829"/>
                </a:lnTo>
                <a:close/>
                <a:moveTo>
                  <a:pt x="448" y="1"/>
                </a:moveTo>
                <a:lnTo>
                  <a:pt x="336" y="38"/>
                </a:lnTo>
                <a:lnTo>
                  <a:pt x="243" y="94"/>
                </a:lnTo>
                <a:lnTo>
                  <a:pt x="150" y="150"/>
                </a:lnTo>
                <a:lnTo>
                  <a:pt x="94" y="243"/>
                </a:lnTo>
                <a:lnTo>
                  <a:pt x="38" y="336"/>
                </a:lnTo>
                <a:lnTo>
                  <a:pt x="0" y="448"/>
                </a:lnTo>
                <a:lnTo>
                  <a:pt x="0" y="560"/>
                </a:lnTo>
                <a:lnTo>
                  <a:pt x="0" y="5388"/>
                </a:lnTo>
                <a:lnTo>
                  <a:pt x="0" y="5500"/>
                </a:lnTo>
                <a:lnTo>
                  <a:pt x="38" y="5593"/>
                </a:lnTo>
                <a:lnTo>
                  <a:pt x="94" y="5686"/>
                </a:lnTo>
                <a:lnTo>
                  <a:pt x="150" y="5779"/>
                </a:lnTo>
                <a:lnTo>
                  <a:pt x="243" y="5835"/>
                </a:lnTo>
                <a:lnTo>
                  <a:pt x="336" y="5891"/>
                </a:lnTo>
                <a:lnTo>
                  <a:pt x="448" y="5928"/>
                </a:lnTo>
                <a:lnTo>
                  <a:pt x="4754" y="5928"/>
                </a:lnTo>
                <a:lnTo>
                  <a:pt x="4847" y="5891"/>
                </a:lnTo>
                <a:lnTo>
                  <a:pt x="4940" y="5835"/>
                </a:lnTo>
                <a:lnTo>
                  <a:pt x="5033" y="5779"/>
                </a:lnTo>
                <a:lnTo>
                  <a:pt x="5089" y="5686"/>
                </a:lnTo>
                <a:lnTo>
                  <a:pt x="5145" y="5593"/>
                </a:lnTo>
                <a:lnTo>
                  <a:pt x="5182" y="5500"/>
                </a:lnTo>
                <a:lnTo>
                  <a:pt x="5201" y="5388"/>
                </a:lnTo>
                <a:lnTo>
                  <a:pt x="5201" y="560"/>
                </a:lnTo>
                <a:lnTo>
                  <a:pt x="5182" y="448"/>
                </a:lnTo>
                <a:lnTo>
                  <a:pt x="5145" y="336"/>
                </a:lnTo>
                <a:lnTo>
                  <a:pt x="5089" y="243"/>
                </a:lnTo>
                <a:lnTo>
                  <a:pt x="5033" y="150"/>
                </a:lnTo>
                <a:lnTo>
                  <a:pt x="4940" y="94"/>
                </a:lnTo>
                <a:lnTo>
                  <a:pt x="4847" y="38"/>
                </a:lnTo>
                <a:lnTo>
                  <a:pt x="4754"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4;p7"/>
          <p:cNvSpPr/>
          <p:nvPr/>
        </p:nvSpPr>
        <p:spPr>
          <a:xfrm>
            <a:off x="3689009" y="4249215"/>
            <a:ext cx="302696" cy="537254"/>
          </a:xfrm>
          <a:custGeom>
            <a:avLst/>
            <a:gdLst/>
            <a:ahLst/>
            <a:cxnLst/>
            <a:rect l="l" t="t" r="r" b="b"/>
            <a:pathLst>
              <a:path w="3729" h="5947" extrusionOk="0">
                <a:moveTo>
                  <a:pt x="2424" y="0"/>
                </a:moveTo>
                <a:lnTo>
                  <a:pt x="2312" y="19"/>
                </a:lnTo>
                <a:lnTo>
                  <a:pt x="2200" y="56"/>
                </a:lnTo>
                <a:lnTo>
                  <a:pt x="2107" y="93"/>
                </a:lnTo>
                <a:lnTo>
                  <a:pt x="2033" y="168"/>
                </a:lnTo>
                <a:lnTo>
                  <a:pt x="1958" y="242"/>
                </a:lnTo>
                <a:lnTo>
                  <a:pt x="1902" y="354"/>
                </a:lnTo>
                <a:lnTo>
                  <a:pt x="1884" y="447"/>
                </a:lnTo>
                <a:lnTo>
                  <a:pt x="1865" y="559"/>
                </a:lnTo>
                <a:lnTo>
                  <a:pt x="1884" y="671"/>
                </a:lnTo>
                <a:lnTo>
                  <a:pt x="1902" y="783"/>
                </a:lnTo>
                <a:lnTo>
                  <a:pt x="1958" y="876"/>
                </a:lnTo>
                <a:lnTo>
                  <a:pt x="2033" y="951"/>
                </a:lnTo>
                <a:lnTo>
                  <a:pt x="2107" y="1025"/>
                </a:lnTo>
                <a:lnTo>
                  <a:pt x="2200" y="1081"/>
                </a:lnTo>
                <a:lnTo>
                  <a:pt x="2312" y="1100"/>
                </a:lnTo>
                <a:lnTo>
                  <a:pt x="2424" y="1118"/>
                </a:lnTo>
                <a:lnTo>
                  <a:pt x="2536" y="1100"/>
                </a:lnTo>
                <a:lnTo>
                  <a:pt x="2629" y="1081"/>
                </a:lnTo>
                <a:lnTo>
                  <a:pt x="2741" y="1025"/>
                </a:lnTo>
                <a:lnTo>
                  <a:pt x="2816" y="951"/>
                </a:lnTo>
                <a:lnTo>
                  <a:pt x="2890" y="876"/>
                </a:lnTo>
                <a:lnTo>
                  <a:pt x="2927" y="783"/>
                </a:lnTo>
                <a:lnTo>
                  <a:pt x="2965" y="671"/>
                </a:lnTo>
                <a:lnTo>
                  <a:pt x="2983" y="559"/>
                </a:lnTo>
                <a:lnTo>
                  <a:pt x="2965" y="447"/>
                </a:lnTo>
                <a:lnTo>
                  <a:pt x="2927" y="354"/>
                </a:lnTo>
                <a:lnTo>
                  <a:pt x="2890" y="242"/>
                </a:lnTo>
                <a:lnTo>
                  <a:pt x="2816" y="168"/>
                </a:lnTo>
                <a:lnTo>
                  <a:pt x="2741" y="93"/>
                </a:lnTo>
                <a:lnTo>
                  <a:pt x="2629" y="56"/>
                </a:lnTo>
                <a:lnTo>
                  <a:pt x="2536" y="19"/>
                </a:lnTo>
                <a:lnTo>
                  <a:pt x="2424" y="0"/>
                </a:lnTo>
                <a:close/>
                <a:moveTo>
                  <a:pt x="1101" y="3877"/>
                </a:moveTo>
                <a:lnTo>
                  <a:pt x="858" y="4474"/>
                </a:lnTo>
                <a:lnTo>
                  <a:pt x="784" y="4623"/>
                </a:lnTo>
                <a:lnTo>
                  <a:pt x="691" y="4735"/>
                </a:lnTo>
                <a:lnTo>
                  <a:pt x="113" y="5312"/>
                </a:lnTo>
                <a:lnTo>
                  <a:pt x="76" y="5368"/>
                </a:lnTo>
                <a:lnTo>
                  <a:pt x="38" y="5443"/>
                </a:lnTo>
                <a:lnTo>
                  <a:pt x="20" y="5499"/>
                </a:lnTo>
                <a:lnTo>
                  <a:pt x="1" y="5573"/>
                </a:lnTo>
                <a:lnTo>
                  <a:pt x="20" y="5648"/>
                </a:lnTo>
                <a:lnTo>
                  <a:pt x="38" y="5722"/>
                </a:lnTo>
                <a:lnTo>
                  <a:pt x="76" y="5778"/>
                </a:lnTo>
                <a:lnTo>
                  <a:pt x="113" y="5834"/>
                </a:lnTo>
                <a:lnTo>
                  <a:pt x="169" y="5890"/>
                </a:lnTo>
                <a:lnTo>
                  <a:pt x="243" y="5927"/>
                </a:lnTo>
                <a:lnTo>
                  <a:pt x="299" y="5946"/>
                </a:lnTo>
                <a:lnTo>
                  <a:pt x="448" y="5946"/>
                </a:lnTo>
                <a:lnTo>
                  <a:pt x="523" y="5927"/>
                </a:lnTo>
                <a:lnTo>
                  <a:pt x="579" y="5890"/>
                </a:lnTo>
                <a:lnTo>
                  <a:pt x="635" y="5834"/>
                </a:lnTo>
                <a:lnTo>
                  <a:pt x="1324" y="5145"/>
                </a:lnTo>
                <a:lnTo>
                  <a:pt x="1418" y="5033"/>
                </a:lnTo>
                <a:lnTo>
                  <a:pt x="1492" y="4902"/>
                </a:lnTo>
                <a:lnTo>
                  <a:pt x="1660" y="4511"/>
                </a:lnTo>
                <a:lnTo>
                  <a:pt x="1175" y="3989"/>
                </a:lnTo>
                <a:lnTo>
                  <a:pt x="1101" y="3877"/>
                </a:lnTo>
                <a:close/>
                <a:moveTo>
                  <a:pt x="1809" y="1491"/>
                </a:moveTo>
                <a:lnTo>
                  <a:pt x="1660" y="1510"/>
                </a:lnTo>
                <a:lnTo>
                  <a:pt x="1418" y="1566"/>
                </a:lnTo>
                <a:lnTo>
                  <a:pt x="1157" y="1659"/>
                </a:lnTo>
                <a:lnTo>
                  <a:pt x="858" y="1789"/>
                </a:lnTo>
                <a:lnTo>
                  <a:pt x="691" y="1883"/>
                </a:lnTo>
                <a:lnTo>
                  <a:pt x="523" y="1994"/>
                </a:lnTo>
                <a:lnTo>
                  <a:pt x="392" y="2144"/>
                </a:lnTo>
                <a:lnTo>
                  <a:pt x="281" y="2311"/>
                </a:lnTo>
                <a:lnTo>
                  <a:pt x="206" y="2479"/>
                </a:lnTo>
                <a:lnTo>
                  <a:pt x="187" y="2554"/>
                </a:lnTo>
                <a:lnTo>
                  <a:pt x="169" y="2610"/>
                </a:lnTo>
                <a:lnTo>
                  <a:pt x="169" y="2684"/>
                </a:lnTo>
                <a:lnTo>
                  <a:pt x="187" y="2759"/>
                </a:lnTo>
                <a:lnTo>
                  <a:pt x="225" y="2833"/>
                </a:lnTo>
                <a:lnTo>
                  <a:pt x="262" y="2889"/>
                </a:lnTo>
                <a:lnTo>
                  <a:pt x="318" y="2926"/>
                </a:lnTo>
                <a:lnTo>
                  <a:pt x="374" y="2982"/>
                </a:lnTo>
                <a:lnTo>
                  <a:pt x="448" y="3001"/>
                </a:lnTo>
                <a:lnTo>
                  <a:pt x="523" y="3020"/>
                </a:lnTo>
                <a:lnTo>
                  <a:pt x="579" y="3001"/>
                </a:lnTo>
                <a:lnTo>
                  <a:pt x="653" y="3001"/>
                </a:lnTo>
                <a:lnTo>
                  <a:pt x="728" y="2964"/>
                </a:lnTo>
                <a:lnTo>
                  <a:pt x="784" y="2926"/>
                </a:lnTo>
                <a:lnTo>
                  <a:pt x="821" y="2871"/>
                </a:lnTo>
                <a:lnTo>
                  <a:pt x="877" y="2815"/>
                </a:lnTo>
                <a:lnTo>
                  <a:pt x="952" y="2647"/>
                </a:lnTo>
                <a:lnTo>
                  <a:pt x="989" y="2591"/>
                </a:lnTo>
                <a:lnTo>
                  <a:pt x="1026" y="2535"/>
                </a:lnTo>
                <a:lnTo>
                  <a:pt x="1082" y="2498"/>
                </a:lnTo>
                <a:lnTo>
                  <a:pt x="1138" y="2479"/>
                </a:lnTo>
                <a:lnTo>
                  <a:pt x="1455" y="2349"/>
                </a:lnTo>
                <a:lnTo>
                  <a:pt x="1268" y="3057"/>
                </a:lnTo>
                <a:lnTo>
                  <a:pt x="1250" y="3150"/>
                </a:lnTo>
                <a:lnTo>
                  <a:pt x="1250" y="3225"/>
                </a:lnTo>
                <a:lnTo>
                  <a:pt x="1268" y="3411"/>
                </a:lnTo>
                <a:lnTo>
                  <a:pt x="1343" y="3579"/>
                </a:lnTo>
                <a:lnTo>
                  <a:pt x="1380" y="3653"/>
                </a:lnTo>
                <a:lnTo>
                  <a:pt x="1455" y="3728"/>
                </a:lnTo>
                <a:lnTo>
                  <a:pt x="2145" y="4492"/>
                </a:lnTo>
                <a:lnTo>
                  <a:pt x="2200" y="4567"/>
                </a:lnTo>
                <a:lnTo>
                  <a:pt x="2256" y="4641"/>
                </a:lnTo>
                <a:lnTo>
                  <a:pt x="2294" y="4716"/>
                </a:lnTo>
                <a:lnTo>
                  <a:pt x="2312" y="4809"/>
                </a:lnTo>
                <a:lnTo>
                  <a:pt x="2517" y="5667"/>
                </a:lnTo>
                <a:lnTo>
                  <a:pt x="2555" y="5741"/>
                </a:lnTo>
                <a:lnTo>
                  <a:pt x="2592" y="5797"/>
                </a:lnTo>
                <a:lnTo>
                  <a:pt x="2629" y="5853"/>
                </a:lnTo>
                <a:lnTo>
                  <a:pt x="2704" y="5890"/>
                </a:lnTo>
                <a:lnTo>
                  <a:pt x="2760" y="5927"/>
                </a:lnTo>
                <a:lnTo>
                  <a:pt x="2834" y="5946"/>
                </a:lnTo>
                <a:lnTo>
                  <a:pt x="2909" y="5946"/>
                </a:lnTo>
                <a:lnTo>
                  <a:pt x="2983" y="5927"/>
                </a:lnTo>
                <a:lnTo>
                  <a:pt x="3039" y="5909"/>
                </a:lnTo>
                <a:lnTo>
                  <a:pt x="3114" y="5872"/>
                </a:lnTo>
                <a:lnTo>
                  <a:pt x="3170" y="5816"/>
                </a:lnTo>
                <a:lnTo>
                  <a:pt x="3207" y="5760"/>
                </a:lnTo>
                <a:lnTo>
                  <a:pt x="3244" y="5704"/>
                </a:lnTo>
                <a:lnTo>
                  <a:pt x="3244" y="5629"/>
                </a:lnTo>
                <a:lnTo>
                  <a:pt x="3263" y="5555"/>
                </a:lnTo>
                <a:lnTo>
                  <a:pt x="3244" y="5480"/>
                </a:lnTo>
                <a:lnTo>
                  <a:pt x="2983" y="4455"/>
                </a:lnTo>
                <a:lnTo>
                  <a:pt x="2965" y="4362"/>
                </a:lnTo>
                <a:lnTo>
                  <a:pt x="2927" y="4287"/>
                </a:lnTo>
                <a:lnTo>
                  <a:pt x="2872" y="4194"/>
                </a:lnTo>
                <a:lnTo>
                  <a:pt x="2816" y="4138"/>
                </a:lnTo>
                <a:lnTo>
                  <a:pt x="2294" y="3560"/>
                </a:lnTo>
                <a:lnTo>
                  <a:pt x="2480" y="2759"/>
                </a:lnTo>
                <a:lnTo>
                  <a:pt x="2555" y="2945"/>
                </a:lnTo>
                <a:lnTo>
                  <a:pt x="2611" y="3076"/>
                </a:lnTo>
                <a:lnTo>
                  <a:pt x="2685" y="3206"/>
                </a:lnTo>
                <a:lnTo>
                  <a:pt x="2797" y="3299"/>
                </a:lnTo>
                <a:lnTo>
                  <a:pt x="2927" y="3374"/>
                </a:lnTo>
                <a:lnTo>
                  <a:pt x="3188" y="3504"/>
                </a:lnTo>
                <a:lnTo>
                  <a:pt x="3263" y="3542"/>
                </a:lnTo>
                <a:lnTo>
                  <a:pt x="3338" y="3560"/>
                </a:lnTo>
                <a:lnTo>
                  <a:pt x="3393" y="3542"/>
                </a:lnTo>
                <a:lnTo>
                  <a:pt x="3468" y="3542"/>
                </a:lnTo>
                <a:lnTo>
                  <a:pt x="3543" y="3504"/>
                </a:lnTo>
                <a:lnTo>
                  <a:pt x="3598" y="3467"/>
                </a:lnTo>
                <a:lnTo>
                  <a:pt x="3636" y="3411"/>
                </a:lnTo>
                <a:lnTo>
                  <a:pt x="3692" y="3355"/>
                </a:lnTo>
                <a:lnTo>
                  <a:pt x="3710" y="3281"/>
                </a:lnTo>
                <a:lnTo>
                  <a:pt x="3729" y="3206"/>
                </a:lnTo>
                <a:lnTo>
                  <a:pt x="3710" y="3132"/>
                </a:lnTo>
                <a:lnTo>
                  <a:pt x="3710" y="3057"/>
                </a:lnTo>
                <a:lnTo>
                  <a:pt x="3673" y="3001"/>
                </a:lnTo>
                <a:lnTo>
                  <a:pt x="3636" y="2945"/>
                </a:lnTo>
                <a:lnTo>
                  <a:pt x="3580" y="2889"/>
                </a:lnTo>
                <a:lnTo>
                  <a:pt x="3524" y="2852"/>
                </a:lnTo>
                <a:lnTo>
                  <a:pt x="3244" y="2703"/>
                </a:lnTo>
                <a:lnTo>
                  <a:pt x="3132" y="2367"/>
                </a:lnTo>
                <a:lnTo>
                  <a:pt x="3058" y="2181"/>
                </a:lnTo>
                <a:lnTo>
                  <a:pt x="2946" y="2013"/>
                </a:lnTo>
                <a:lnTo>
                  <a:pt x="2834" y="1864"/>
                </a:lnTo>
                <a:lnTo>
                  <a:pt x="2685" y="1734"/>
                </a:lnTo>
                <a:lnTo>
                  <a:pt x="2517" y="1640"/>
                </a:lnTo>
                <a:lnTo>
                  <a:pt x="2331" y="1547"/>
                </a:lnTo>
                <a:lnTo>
                  <a:pt x="2145" y="1510"/>
                </a:lnTo>
                <a:lnTo>
                  <a:pt x="1940" y="149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071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653EC31E-47D3-9843-BFFD-D6A5FADC8847}"/>
              </a:ext>
            </a:extLst>
          </p:cNvPr>
          <p:cNvSpPr txBox="1"/>
          <p:nvPr/>
        </p:nvSpPr>
        <p:spPr>
          <a:xfrm>
            <a:off x="1987886" y="805555"/>
            <a:ext cx="7576089" cy="523220"/>
          </a:xfrm>
          <a:prstGeom prst="rect">
            <a:avLst/>
          </a:prstGeom>
          <a:noFill/>
        </p:spPr>
        <p:txBody>
          <a:bodyPr wrap="square" rtlCol="0">
            <a:spAutoFit/>
          </a:bodyPr>
          <a:lstStyle/>
          <a:p>
            <a:pPr lvl="0"/>
            <a:r>
              <a:rPr lang="es-CO" sz="2800" b="1" dirty="0">
                <a:solidFill>
                  <a:schemeClr val="accent2"/>
                </a:solidFill>
                <a:latin typeface="Microsoft YaHei UI Light" panose="020B0502040204020203" pitchFamily="34" charset="-122"/>
                <a:ea typeface="Microsoft YaHei UI Light" panose="020B0502040204020203" pitchFamily="34" charset="-122"/>
              </a:rPr>
              <a:t>PQRSD ASIGNADAS POR DEPENDENCIA</a:t>
            </a:r>
            <a:endParaRPr lang="es-CO" sz="2800" dirty="0">
              <a:solidFill>
                <a:schemeClr val="accent2"/>
              </a:solidFill>
              <a:latin typeface="Microsoft YaHei UI Light" panose="020B0502040204020203" pitchFamily="34" charset="-122"/>
              <a:ea typeface="Microsoft YaHei UI Light" panose="020B0502040204020203" pitchFamily="34" charset="-122"/>
            </a:endParaRPr>
          </a:p>
        </p:txBody>
      </p:sp>
      <p:pic>
        <p:nvPicPr>
          <p:cNvPr id="55" name="Imagen 54">
            <a:extLst>
              <a:ext uri="{FF2B5EF4-FFF2-40B4-BE49-F238E27FC236}">
                <a16:creationId xmlns:a16="http://schemas.microsoft.com/office/drawing/2014/main" id="{15380736-1622-4CC2-B333-297741B9A520}"/>
              </a:ext>
            </a:extLst>
          </p:cNvPr>
          <p:cNvPicPr>
            <a:picLocks noChangeAspect="1"/>
          </p:cNvPicPr>
          <p:nvPr/>
        </p:nvPicPr>
        <p:blipFill rotWithShape="1">
          <a:blip r:embed="rId2"/>
          <a:srcRect l="26158" t="86059" r="19500" b="2943"/>
          <a:stretch/>
        </p:blipFill>
        <p:spPr>
          <a:xfrm rot="10800000">
            <a:off x="53380" y="-16163"/>
            <a:ext cx="1987887" cy="1558453"/>
          </a:xfrm>
          <a:prstGeom prst="rect">
            <a:avLst/>
          </a:prstGeom>
        </p:spPr>
      </p:pic>
      <p:sp>
        <p:nvSpPr>
          <p:cNvPr id="56" name="CuadroTexto 55">
            <a:extLst>
              <a:ext uri="{FF2B5EF4-FFF2-40B4-BE49-F238E27FC236}">
                <a16:creationId xmlns:a16="http://schemas.microsoft.com/office/drawing/2014/main" id="{220C1DFA-B872-4710-AAA3-444154F2C54A}"/>
              </a:ext>
            </a:extLst>
          </p:cNvPr>
          <p:cNvSpPr txBox="1"/>
          <p:nvPr/>
        </p:nvSpPr>
        <p:spPr>
          <a:xfrm>
            <a:off x="649112" y="560113"/>
            <a:ext cx="1111316" cy="630942"/>
          </a:xfrm>
          <a:prstGeom prst="rect">
            <a:avLst/>
          </a:prstGeom>
          <a:noFill/>
        </p:spPr>
        <p:txBody>
          <a:bodyPr wrap="square" rtlCol="0">
            <a:spAutoFit/>
          </a:bodyPr>
          <a:lstStyle/>
          <a:p>
            <a:r>
              <a:rPr lang="es-ES" sz="3500" b="1" dirty="0">
                <a:solidFill>
                  <a:srgbClr val="006E00"/>
                </a:solidFill>
                <a:latin typeface="Myriad Pro" panose="020B0503030403020204" pitchFamily="34" charset="0"/>
              </a:rPr>
              <a:t>6.</a:t>
            </a:r>
            <a:endParaRPr lang="es-CO" sz="3500" dirty="0"/>
          </a:p>
        </p:txBody>
      </p:sp>
      <p:pic>
        <p:nvPicPr>
          <p:cNvPr id="58" name="Imagen 57">
            <a:extLst>
              <a:ext uri="{FF2B5EF4-FFF2-40B4-BE49-F238E27FC236}">
                <a16:creationId xmlns:a16="http://schemas.microsoft.com/office/drawing/2014/main" id="{4DB5E4F9-CD66-4113-AC9C-78E92298CAC2}"/>
              </a:ext>
            </a:extLst>
          </p:cNvPr>
          <p:cNvPicPr>
            <a:picLocks noChangeAspect="1"/>
          </p:cNvPicPr>
          <p:nvPr/>
        </p:nvPicPr>
        <p:blipFill>
          <a:blip r:embed="rId3"/>
          <a:stretch>
            <a:fillRect/>
          </a:stretch>
        </p:blipFill>
        <p:spPr>
          <a:xfrm>
            <a:off x="1027889" y="369605"/>
            <a:ext cx="879015" cy="1017242"/>
          </a:xfrm>
          <a:prstGeom prst="rect">
            <a:avLst/>
          </a:prstGeom>
        </p:spPr>
      </p:pic>
      <p:pic>
        <p:nvPicPr>
          <p:cNvPr id="59" name="Imagen 58">
            <a:extLst>
              <a:ext uri="{FF2B5EF4-FFF2-40B4-BE49-F238E27FC236}">
                <a16:creationId xmlns:a16="http://schemas.microsoft.com/office/drawing/2014/main" id="{96DF1733-3434-475E-AE40-CD58C91E36EC}"/>
              </a:ext>
            </a:extLst>
          </p:cNvPr>
          <p:cNvPicPr>
            <a:picLocks noChangeAspect="1"/>
          </p:cNvPicPr>
          <p:nvPr/>
        </p:nvPicPr>
        <p:blipFill>
          <a:blip r:embed="rId4"/>
          <a:stretch>
            <a:fillRect/>
          </a:stretch>
        </p:blipFill>
        <p:spPr>
          <a:xfrm rot="5400000">
            <a:off x="6670887" y="2243054"/>
            <a:ext cx="3118730" cy="4266425"/>
          </a:xfrm>
          <a:prstGeom prst="rect">
            <a:avLst/>
          </a:prstGeom>
        </p:spPr>
      </p:pic>
      <p:sp>
        <p:nvSpPr>
          <p:cNvPr id="60" name="CuadroTexto 59">
            <a:extLst>
              <a:ext uri="{FF2B5EF4-FFF2-40B4-BE49-F238E27FC236}">
                <a16:creationId xmlns:a16="http://schemas.microsoft.com/office/drawing/2014/main" id="{F68A4616-B1F3-4C21-8054-AE46C7FA0152}"/>
              </a:ext>
            </a:extLst>
          </p:cNvPr>
          <p:cNvSpPr txBox="1"/>
          <p:nvPr/>
        </p:nvSpPr>
        <p:spPr>
          <a:xfrm>
            <a:off x="7943888" y="3646012"/>
            <a:ext cx="1620087" cy="1231106"/>
          </a:xfrm>
          <a:prstGeom prst="rect">
            <a:avLst/>
          </a:prstGeom>
          <a:noFill/>
        </p:spPr>
        <p:txBody>
          <a:bodyPr wrap="square" rtlCol="0">
            <a:spAutoFit/>
          </a:bodyPr>
          <a:lstStyle/>
          <a:p>
            <a:pPr algn="ctr"/>
            <a:r>
              <a:rPr lang="es-ES" sz="2800" b="1" dirty="0">
                <a:solidFill>
                  <a:srgbClr val="00AF00"/>
                </a:solidFill>
                <a:latin typeface="Myriad Pro Cond" panose="020B0506030403020204" pitchFamily="34" charset="0"/>
              </a:rPr>
              <a:t>El </a:t>
            </a:r>
            <a:r>
              <a:rPr lang="es-ES" sz="2800" b="1" dirty="0" smtClean="0">
                <a:solidFill>
                  <a:srgbClr val="00AF00"/>
                </a:solidFill>
                <a:latin typeface="Myriad Pro Cond" panose="020B0506030403020204" pitchFamily="34" charset="0"/>
              </a:rPr>
              <a:t>22,13%</a:t>
            </a:r>
            <a:endParaRPr lang="es-ES" sz="2800" b="1" dirty="0">
              <a:solidFill>
                <a:srgbClr val="00AF00"/>
              </a:solidFill>
              <a:latin typeface="Myriad Pro Cond" panose="020B0506030403020204" pitchFamily="34" charset="0"/>
            </a:endParaRPr>
          </a:p>
          <a:p>
            <a:pPr algn="ctr"/>
            <a:r>
              <a:rPr lang="es-ES" b="1" dirty="0">
                <a:latin typeface="Myriad Pro Cond" panose="020B0506030403020204" pitchFamily="34" charset="0"/>
              </a:rPr>
              <a:t> </a:t>
            </a:r>
            <a:r>
              <a:rPr lang="es-ES" sz="1400" dirty="0">
                <a:latin typeface="Myriad Pro Cond" panose="020B0506030403020204" pitchFamily="34" charset="0"/>
              </a:rPr>
              <a:t>de las PQRSD fueron asignadas a </a:t>
            </a:r>
            <a:r>
              <a:rPr lang="es-ES" sz="1400" dirty="0" smtClean="0">
                <a:latin typeface="Myriad Pro Cond" panose="020B0506030403020204" pitchFamily="34" charset="0"/>
              </a:rPr>
              <a:t>la Territorial norte</a:t>
            </a:r>
            <a:endParaRPr lang="es-CO" sz="1400" dirty="0">
              <a:latin typeface="Myriad Pro Cond" panose="020B0506030403020204" pitchFamily="34" charset="0"/>
            </a:endParaRPr>
          </a:p>
        </p:txBody>
      </p:sp>
      <p:graphicFrame>
        <p:nvGraphicFramePr>
          <p:cNvPr id="38" name="Gráfico 37"/>
          <p:cNvGraphicFramePr>
            <a:graphicFrameLocks/>
          </p:cNvGraphicFramePr>
          <p:nvPr>
            <p:extLst>
              <p:ext uri="{D42A27DB-BD31-4B8C-83A1-F6EECF244321}">
                <p14:modId xmlns:p14="http://schemas.microsoft.com/office/powerpoint/2010/main" val="2190478217"/>
              </p:ext>
            </p:extLst>
          </p:nvPr>
        </p:nvGraphicFramePr>
        <p:xfrm>
          <a:off x="1467396" y="1542291"/>
          <a:ext cx="9753598" cy="4636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376591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15986</TotalTime>
  <Words>989</Words>
  <Application>Microsoft Office PowerPoint</Application>
  <PresentationFormat>Panorámica</PresentationFormat>
  <Paragraphs>137</Paragraphs>
  <Slides>15</Slides>
  <Notes>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15</vt:i4>
      </vt:variant>
    </vt:vector>
  </HeadingPairs>
  <TitlesOfParts>
    <vt:vector size="27" baseType="lpstr">
      <vt:lpstr>Microsoft YaHei Light</vt:lpstr>
      <vt:lpstr>Microsoft YaHei UI</vt:lpstr>
      <vt:lpstr>Microsoft YaHei UI Light</vt:lpstr>
      <vt:lpstr>Arial</vt:lpstr>
      <vt:lpstr>Calibri</vt:lpstr>
      <vt:lpstr>Calibri Light</vt:lpstr>
      <vt:lpstr>MS Mincho</vt:lpstr>
      <vt:lpstr>Myriad Pro</vt:lpstr>
      <vt:lpstr>Myriad Pro Cond</vt:lpstr>
      <vt:lpstr>Myriad Pro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Karemolita Polanco Casanova</dc:creator>
  <cp:lastModifiedBy>Laura Alejandra GutierrezRojas</cp:lastModifiedBy>
  <cp:revision>304</cp:revision>
  <dcterms:created xsi:type="dcterms:W3CDTF">2021-04-20T04:11:15Z</dcterms:created>
  <dcterms:modified xsi:type="dcterms:W3CDTF">2021-12-13T18:32:50Z</dcterms:modified>
</cp:coreProperties>
</file>